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258" r:id="rId3"/>
    <p:sldId id="261" r:id="rId4"/>
    <p:sldId id="263" r:id="rId5"/>
    <p:sldId id="266" r:id="rId6"/>
    <p:sldId id="257" r:id="rId7"/>
    <p:sldId id="262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60" r:id="rId17"/>
    <p:sldId id="276" r:id="rId18"/>
    <p:sldId id="277" r:id="rId19"/>
    <p:sldId id="280" r:id="rId20"/>
    <p:sldId id="279" r:id="rId21"/>
    <p:sldId id="281" r:id="rId22"/>
    <p:sldId id="278" r:id="rId23"/>
    <p:sldId id="287" r:id="rId24"/>
    <p:sldId id="282" r:id="rId25"/>
    <p:sldId id="283" r:id="rId26"/>
    <p:sldId id="284" r:id="rId27"/>
    <p:sldId id="285" r:id="rId28"/>
    <p:sldId id="288" r:id="rId29"/>
    <p:sldId id="289" r:id="rId30"/>
    <p:sldId id="259" r:id="rId31"/>
    <p:sldId id="264" r:id="rId32"/>
    <p:sldId id="265" r:id="rId33"/>
    <p:sldId id="275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00E6FF"/>
    <a:srgbClr val="0099FF"/>
    <a:srgbClr val="004DFF"/>
    <a:srgbClr val="FF00FF"/>
    <a:srgbClr val="0000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4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1AA970-11C1-4E03-A291-950AE716EDB1}" type="datetimeFigureOut">
              <a:rPr lang="en-US" smtClean="0"/>
              <a:t>4/18/2011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69CBFD-EE12-4A08-B27A-3A3B7559AD9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51091-D17A-46ED-B4BE-6250FD1EB59C}" type="datetimeFigureOut">
              <a:rPr lang="en-US" smtClean="0"/>
              <a:t>4/17/2011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29DD0-62CB-40FA-BD12-C94AB6754F6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51091-D17A-46ED-B4BE-6250FD1EB59C}" type="datetimeFigureOut">
              <a:rPr lang="en-US" smtClean="0"/>
              <a:t>4/17/2011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29DD0-62CB-40FA-BD12-C94AB6754F6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51091-D17A-46ED-B4BE-6250FD1EB59C}" type="datetimeFigureOut">
              <a:rPr lang="en-US" smtClean="0"/>
              <a:t>4/17/2011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29DD0-62CB-40FA-BD12-C94AB6754F6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51091-D17A-46ED-B4BE-6250FD1EB59C}" type="datetimeFigureOut">
              <a:rPr lang="en-US" smtClean="0"/>
              <a:t>4/17/2011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29DD0-62CB-40FA-BD12-C94AB6754F6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51091-D17A-46ED-B4BE-6250FD1EB59C}" type="datetimeFigureOut">
              <a:rPr lang="en-US" smtClean="0"/>
              <a:t>4/17/2011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29DD0-62CB-40FA-BD12-C94AB6754F6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51091-D17A-46ED-B4BE-6250FD1EB59C}" type="datetimeFigureOut">
              <a:rPr lang="en-US" smtClean="0"/>
              <a:t>4/17/2011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29DD0-62CB-40FA-BD12-C94AB6754F6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51091-D17A-46ED-B4BE-6250FD1EB59C}" type="datetimeFigureOut">
              <a:rPr lang="en-US" smtClean="0"/>
              <a:t>4/17/2011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29DD0-62CB-40FA-BD12-C94AB6754F6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51091-D17A-46ED-B4BE-6250FD1EB59C}" type="datetimeFigureOut">
              <a:rPr lang="en-US" smtClean="0"/>
              <a:t>4/17/2011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29DD0-62CB-40FA-BD12-C94AB6754F6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51091-D17A-46ED-B4BE-6250FD1EB59C}" type="datetimeFigureOut">
              <a:rPr lang="en-US" smtClean="0"/>
              <a:t>4/17/2011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29DD0-62CB-40FA-BD12-C94AB6754F6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51091-D17A-46ED-B4BE-6250FD1EB59C}" type="datetimeFigureOut">
              <a:rPr lang="en-US" smtClean="0"/>
              <a:t>4/17/2011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29DD0-62CB-40FA-BD12-C94AB6754F6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51091-D17A-46ED-B4BE-6250FD1EB59C}" type="datetimeFigureOut">
              <a:rPr lang="en-US" smtClean="0"/>
              <a:t>4/17/2011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29DD0-62CB-40FA-BD12-C94AB6754F6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451091-D17A-46ED-B4BE-6250FD1EB59C}" type="datetimeFigureOut">
              <a:rPr lang="en-US" smtClean="0"/>
              <a:t>4/17/2011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429DD0-62CB-40FA-BD12-C94AB6754F6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9200" y="2514600"/>
            <a:ext cx="6705600" cy="207645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“PREDICT”</a:t>
            </a:r>
            <a:br>
              <a:rPr lang="en-US" dirty="0" smtClean="0"/>
            </a:br>
            <a:r>
              <a:rPr lang="en-US" dirty="0" smtClean="0"/>
              <a:t>The field campaign, dropsondes, and early results</a:t>
            </a: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9138" y="1143000"/>
            <a:ext cx="7705725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57200" y="5830669"/>
            <a:ext cx="21626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William A. Komaromi</a:t>
            </a:r>
          </a:p>
          <a:p>
            <a:r>
              <a:rPr lang="en-US" dirty="0" smtClean="0"/>
              <a:t>MPO663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343675" y="5830669"/>
            <a:ext cx="13431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/>
              <a:t>4-19-11</a:t>
            </a:r>
          </a:p>
          <a:p>
            <a:pPr algn="r"/>
            <a:r>
              <a:rPr lang="en-US" dirty="0" smtClean="0"/>
              <a:t>Final Project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381000" y="1143000"/>
          <a:ext cx="2971800" cy="48463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3000"/>
                <a:gridCol w="1828800"/>
              </a:tblGrid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Aug 15</a:t>
                      </a:r>
                      <a:endParaRPr lang="en-US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Trop. </a:t>
                      </a:r>
                      <a:r>
                        <a:rPr lang="en-US" dirty="0" err="1" smtClean="0"/>
                        <a:t>Fntl</a:t>
                      </a:r>
                      <a:r>
                        <a:rPr lang="en-US" dirty="0" smtClean="0"/>
                        <a:t>. Conv.</a:t>
                      </a:r>
                      <a:endParaRPr lang="en-US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Aug 17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PGI27L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Aug 18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PGI27L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Aug </a:t>
                      </a:r>
                      <a:r>
                        <a:rPr lang="en-US" dirty="0" smtClean="0"/>
                        <a:t>21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PGI30L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Aug </a:t>
                      </a:r>
                      <a:r>
                        <a:rPr lang="en-US" dirty="0" smtClean="0"/>
                        <a:t>23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PGI30L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Aug </a:t>
                      </a:r>
                      <a:r>
                        <a:rPr lang="en-US" dirty="0" smtClean="0"/>
                        <a:t>30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pre- TS Fiona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Aug </a:t>
                      </a:r>
                      <a:r>
                        <a:rPr lang="en-US" dirty="0" smtClean="0"/>
                        <a:t>31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TS Fiona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TS Fiona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TS Gaston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3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PGI38L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5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PGI38L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6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PGI38L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7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PGI38L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5791200" y="1143000"/>
          <a:ext cx="2971800" cy="48463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3000"/>
                <a:gridCol w="1828800"/>
              </a:tblGrid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10a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pre- H</a:t>
                      </a:r>
                      <a:r>
                        <a:rPr lang="en-US" baseline="0" dirty="0" smtClean="0"/>
                        <a:t> Karl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10b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pre- H</a:t>
                      </a:r>
                      <a:r>
                        <a:rPr lang="en-US" baseline="0" dirty="0" smtClean="0"/>
                        <a:t> Karl</a:t>
                      </a:r>
                      <a:endParaRPr lang="en-US" dirty="0" smtClean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11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pre- H</a:t>
                      </a:r>
                      <a:r>
                        <a:rPr lang="en-US" baseline="0" dirty="0" smtClean="0"/>
                        <a:t> Karl</a:t>
                      </a:r>
                      <a:endParaRPr lang="en-US" dirty="0" smtClean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pre- H</a:t>
                      </a:r>
                      <a:r>
                        <a:rPr lang="en-US" baseline="0" dirty="0" smtClean="0"/>
                        <a:t> Karl</a:t>
                      </a:r>
                      <a:endParaRPr lang="en-US" dirty="0" smtClean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13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pre- H</a:t>
                      </a:r>
                      <a:r>
                        <a:rPr lang="en-US" baseline="0" dirty="0" smtClean="0"/>
                        <a:t> Karl</a:t>
                      </a:r>
                      <a:endParaRPr lang="en-US" dirty="0" smtClean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14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pre- H</a:t>
                      </a:r>
                      <a:r>
                        <a:rPr lang="en-US" baseline="0" dirty="0" smtClean="0"/>
                        <a:t> Karl</a:t>
                      </a:r>
                      <a:endParaRPr lang="en-US" dirty="0" smtClean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pre</a:t>
                      </a:r>
                      <a:r>
                        <a:rPr lang="en-US" baseline="0" dirty="0" smtClean="0"/>
                        <a:t>- TS Matthew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21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pre</a:t>
                      </a:r>
                      <a:r>
                        <a:rPr lang="en-US" baseline="0" dirty="0" smtClean="0"/>
                        <a:t>- TS Matthew</a:t>
                      </a:r>
                      <a:endParaRPr lang="en-US" dirty="0" smtClean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22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pre</a:t>
                      </a:r>
                      <a:r>
                        <a:rPr lang="en-US" baseline="0" dirty="0" smtClean="0"/>
                        <a:t>- TS Matthew</a:t>
                      </a:r>
                      <a:endParaRPr lang="en-US" dirty="0" smtClean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24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aseline="0" dirty="0" smtClean="0"/>
                        <a:t>TS Matthew</a:t>
                      </a:r>
                      <a:endParaRPr lang="en-US" dirty="0" smtClean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27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pre</a:t>
                      </a:r>
                      <a:r>
                        <a:rPr lang="en-US" baseline="0" dirty="0" smtClean="0"/>
                        <a:t>- TS Nicole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28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TS Nicole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30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pre-</a:t>
                      </a:r>
                      <a:r>
                        <a:rPr lang="en-US" baseline="0" dirty="0" smtClean="0"/>
                        <a:t> H Otto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581400" y="2962870"/>
            <a:ext cx="2057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Region of enhanced convection over Bahamas associated with old frontal system, also non-genesis but not a true invest either:</a:t>
            </a:r>
          </a:p>
          <a:p>
            <a:r>
              <a:rPr lang="en-US" dirty="0" smtClean="0"/>
              <a:t>“trop. </a:t>
            </a:r>
            <a:r>
              <a:rPr lang="en-US" dirty="0" err="1" smtClean="0"/>
              <a:t>fntl</a:t>
            </a:r>
            <a:r>
              <a:rPr lang="en-US" dirty="0" smtClean="0"/>
              <a:t>. conv.”</a:t>
            </a:r>
            <a:endParaRPr lang="en-US" dirty="0"/>
          </a:p>
        </p:txBody>
      </p:sp>
      <p:cxnSp>
        <p:nvCxnSpPr>
          <p:cNvPr id="19" name="Straight Arrow Connector 18"/>
          <p:cNvCxnSpPr/>
          <p:nvPr/>
        </p:nvCxnSpPr>
        <p:spPr>
          <a:xfrm rot="10800000">
            <a:off x="3429000" y="1371600"/>
            <a:ext cx="1066800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rot="5400000">
            <a:off x="3694906" y="2171700"/>
            <a:ext cx="1600994" cy="79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381000" y="1143000"/>
          <a:ext cx="2971800" cy="48463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3000"/>
                <a:gridCol w="1828800"/>
              </a:tblGrid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Aug 15</a:t>
                      </a:r>
                      <a:endParaRPr lang="en-US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Trop. </a:t>
                      </a:r>
                      <a:r>
                        <a:rPr lang="en-US" dirty="0" err="1" smtClean="0"/>
                        <a:t>Fntl</a:t>
                      </a:r>
                      <a:r>
                        <a:rPr lang="en-US" dirty="0" smtClean="0"/>
                        <a:t>. Conv.</a:t>
                      </a:r>
                      <a:endParaRPr lang="en-US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Aug 17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PGI27L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Aug 18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PGI27L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Aug </a:t>
                      </a:r>
                      <a:r>
                        <a:rPr lang="en-US" dirty="0" smtClean="0"/>
                        <a:t>21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PGI30L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Aug </a:t>
                      </a:r>
                      <a:r>
                        <a:rPr lang="en-US" dirty="0" smtClean="0"/>
                        <a:t>23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PGI30L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Aug </a:t>
                      </a:r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30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pre- TS Fiona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00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Aug </a:t>
                      </a:r>
                      <a:r>
                        <a:rPr lang="en-US" dirty="0" smtClean="0"/>
                        <a:t>31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TS Fiona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TS Fiona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TS Gaston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3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PGI38L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5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PGI38L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6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PGI38L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7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PGI38L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5791200" y="1143000"/>
          <a:ext cx="2971800" cy="48463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3000"/>
                <a:gridCol w="1828800"/>
              </a:tblGrid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10a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pre- H</a:t>
                      </a:r>
                      <a:r>
                        <a:rPr lang="en-US" baseline="0" dirty="0" smtClean="0"/>
                        <a:t> Karl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10b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pre- H</a:t>
                      </a:r>
                      <a:r>
                        <a:rPr lang="en-US" baseline="0" dirty="0" smtClean="0"/>
                        <a:t> Karl</a:t>
                      </a:r>
                      <a:endParaRPr lang="en-US" dirty="0" smtClean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11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pre- H</a:t>
                      </a:r>
                      <a:r>
                        <a:rPr lang="en-US" baseline="0" dirty="0" smtClean="0"/>
                        <a:t> Karl</a:t>
                      </a:r>
                      <a:endParaRPr lang="en-US" dirty="0" smtClean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pre- H</a:t>
                      </a:r>
                      <a:r>
                        <a:rPr lang="en-US" baseline="0" dirty="0" smtClean="0"/>
                        <a:t> Karl</a:t>
                      </a:r>
                      <a:endParaRPr lang="en-US" dirty="0" smtClean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13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pre- H</a:t>
                      </a:r>
                      <a:r>
                        <a:rPr lang="en-US" baseline="0" dirty="0" smtClean="0"/>
                        <a:t> Karl</a:t>
                      </a:r>
                      <a:endParaRPr lang="en-US" dirty="0" smtClean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Sep 14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pre- H</a:t>
                      </a:r>
                      <a:r>
                        <a:rPr lang="en-US" baseline="0" dirty="0" smtClean="0">
                          <a:solidFill>
                            <a:schemeClr val="bg1"/>
                          </a:solidFill>
                        </a:rPr>
                        <a:t> Karl</a:t>
                      </a:r>
                      <a:endParaRPr lang="en-US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00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pre</a:t>
                      </a:r>
                      <a:r>
                        <a:rPr lang="en-US" baseline="0" dirty="0" smtClean="0"/>
                        <a:t>- TS Matthew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21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pre</a:t>
                      </a:r>
                      <a:r>
                        <a:rPr lang="en-US" baseline="0" dirty="0" smtClean="0"/>
                        <a:t>- TS Matthew</a:t>
                      </a:r>
                      <a:endParaRPr lang="en-US" dirty="0" smtClean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22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pre</a:t>
                      </a:r>
                      <a:r>
                        <a:rPr lang="en-US" baseline="0" dirty="0" smtClean="0"/>
                        <a:t>- TS Matthew</a:t>
                      </a:r>
                      <a:endParaRPr lang="en-US" dirty="0" smtClean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24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aseline="0" dirty="0" smtClean="0"/>
                        <a:t>TS Matthew</a:t>
                      </a:r>
                      <a:endParaRPr lang="en-US" dirty="0" smtClean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Sep 27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pre</a:t>
                      </a:r>
                      <a:r>
                        <a:rPr lang="en-US" baseline="0" dirty="0" smtClean="0">
                          <a:solidFill>
                            <a:schemeClr val="bg1"/>
                          </a:solidFill>
                        </a:rPr>
                        <a:t>- TS Nicole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00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28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TS Nicole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30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pre-</a:t>
                      </a:r>
                      <a:r>
                        <a:rPr lang="en-US" baseline="0" dirty="0" smtClean="0"/>
                        <a:t> H Otto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657600" y="3046274"/>
            <a:ext cx="1828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Flights in which the invest becomes a TC within 24 h of investigation:</a:t>
            </a:r>
          </a:p>
          <a:p>
            <a:r>
              <a:rPr lang="en-US" dirty="0" smtClean="0"/>
              <a:t>“pre-gen. 0-24 h”</a:t>
            </a:r>
            <a:endParaRPr lang="en-US" dirty="0"/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5257800" y="3200400"/>
            <a:ext cx="457200" cy="1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rot="10800000">
            <a:off x="3429000" y="3200400"/>
            <a:ext cx="228600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4495800" y="5105399"/>
            <a:ext cx="1219200" cy="1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rot="5400000">
            <a:off x="4342606" y="4953000"/>
            <a:ext cx="305594" cy="79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381000" y="1143000"/>
          <a:ext cx="2971800" cy="48463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3000"/>
                <a:gridCol w="1828800"/>
              </a:tblGrid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Aug 15</a:t>
                      </a:r>
                      <a:endParaRPr lang="en-US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Trop. </a:t>
                      </a:r>
                      <a:r>
                        <a:rPr lang="en-US" dirty="0" err="1" smtClean="0"/>
                        <a:t>Fntl</a:t>
                      </a:r>
                      <a:r>
                        <a:rPr lang="en-US" dirty="0" smtClean="0"/>
                        <a:t>. Conv.</a:t>
                      </a:r>
                      <a:endParaRPr lang="en-US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Aug 17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PGI27L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Aug 18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PGI27L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Aug </a:t>
                      </a:r>
                      <a:r>
                        <a:rPr lang="en-US" dirty="0" smtClean="0"/>
                        <a:t>21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PGI30L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Aug </a:t>
                      </a:r>
                      <a:r>
                        <a:rPr lang="en-US" dirty="0" smtClean="0"/>
                        <a:t>23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PGI30L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Aug </a:t>
                      </a:r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30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pre- TS Fiona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00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Aug </a:t>
                      </a:r>
                      <a:r>
                        <a:rPr lang="en-US" dirty="0" smtClean="0"/>
                        <a:t>31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TS Fiona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TS Fiona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TS Gaston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3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PGI38L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5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PGI38L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6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PGI38L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7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PGI38L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5791200" y="1143000"/>
          <a:ext cx="2971800" cy="48463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3000"/>
                <a:gridCol w="1828800"/>
              </a:tblGrid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10a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pre- H</a:t>
                      </a:r>
                      <a:r>
                        <a:rPr lang="en-US" baseline="0" dirty="0" smtClean="0"/>
                        <a:t> Karl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10b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pre- H</a:t>
                      </a:r>
                      <a:r>
                        <a:rPr lang="en-US" baseline="0" dirty="0" smtClean="0"/>
                        <a:t> Karl</a:t>
                      </a:r>
                      <a:endParaRPr lang="en-US" dirty="0" smtClean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11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pre- H</a:t>
                      </a:r>
                      <a:r>
                        <a:rPr lang="en-US" baseline="0" dirty="0" smtClean="0"/>
                        <a:t> Karl</a:t>
                      </a:r>
                      <a:endParaRPr lang="en-US" dirty="0" smtClean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pre- H</a:t>
                      </a:r>
                      <a:r>
                        <a:rPr lang="en-US" baseline="0" dirty="0" smtClean="0"/>
                        <a:t> Karl</a:t>
                      </a:r>
                      <a:endParaRPr lang="en-US" dirty="0" smtClean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Sep</a:t>
                      </a:r>
                      <a:r>
                        <a:rPr lang="en-US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13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4D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pre- H</a:t>
                      </a:r>
                      <a:r>
                        <a:rPr lang="en-US" baseline="0" dirty="0" smtClean="0">
                          <a:solidFill>
                            <a:schemeClr val="bg1"/>
                          </a:solidFill>
                        </a:rPr>
                        <a:t> Karl</a:t>
                      </a:r>
                      <a:endParaRPr lang="en-US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4D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Sep 14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pre- H</a:t>
                      </a:r>
                      <a:r>
                        <a:rPr lang="en-US" baseline="0" dirty="0" smtClean="0">
                          <a:solidFill>
                            <a:schemeClr val="bg1"/>
                          </a:solidFill>
                        </a:rPr>
                        <a:t> Karl</a:t>
                      </a:r>
                      <a:endParaRPr lang="en-US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00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pre</a:t>
                      </a:r>
                      <a:r>
                        <a:rPr lang="en-US" baseline="0" dirty="0" smtClean="0"/>
                        <a:t>- TS Matthew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21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pre</a:t>
                      </a:r>
                      <a:r>
                        <a:rPr lang="en-US" baseline="0" dirty="0" smtClean="0"/>
                        <a:t>- TS Matthew</a:t>
                      </a:r>
                      <a:endParaRPr lang="en-US" dirty="0" smtClean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Sep 22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4D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pre</a:t>
                      </a:r>
                      <a:r>
                        <a:rPr lang="en-US" baseline="0" dirty="0" smtClean="0">
                          <a:solidFill>
                            <a:schemeClr val="bg1"/>
                          </a:solidFill>
                        </a:rPr>
                        <a:t>- TS Matthew</a:t>
                      </a:r>
                      <a:endParaRPr lang="en-US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4D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24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aseline="0" dirty="0" smtClean="0"/>
                        <a:t>TS Matthew</a:t>
                      </a:r>
                      <a:endParaRPr lang="en-US" dirty="0" smtClean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Sep 27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pre</a:t>
                      </a:r>
                      <a:r>
                        <a:rPr lang="en-US" baseline="0" dirty="0" smtClean="0">
                          <a:solidFill>
                            <a:schemeClr val="bg1"/>
                          </a:solidFill>
                        </a:rPr>
                        <a:t>- TS Nicole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00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28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TS Nicole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30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pre-</a:t>
                      </a:r>
                      <a:r>
                        <a:rPr lang="en-US" baseline="0" dirty="0" smtClean="0"/>
                        <a:t> H Otto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581400" y="3094672"/>
            <a:ext cx="1981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Flights in which the invest becomes a TC within 24-48 h of investigation:</a:t>
            </a:r>
          </a:p>
          <a:p>
            <a:r>
              <a:rPr lang="en-US" dirty="0" smtClean="0"/>
              <a:t>“pre-gen. 24-48 h”</a:t>
            </a:r>
            <a:endParaRPr lang="en-US" dirty="0"/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4495800" y="2819400"/>
            <a:ext cx="1219200" cy="1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5410200" y="4343400"/>
            <a:ext cx="304800" cy="1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5400000">
            <a:off x="4343400" y="2971006"/>
            <a:ext cx="305594" cy="79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381000" y="1143000"/>
          <a:ext cx="2971800" cy="48463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3000"/>
                <a:gridCol w="1828800"/>
              </a:tblGrid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Aug 15</a:t>
                      </a:r>
                      <a:endParaRPr lang="en-US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Trop. </a:t>
                      </a:r>
                      <a:r>
                        <a:rPr lang="en-US" dirty="0" err="1" smtClean="0"/>
                        <a:t>Fntl</a:t>
                      </a:r>
                      <a:r>
                        <a:rPr lang="en-US" dirty="0" smtClean="0"/>
                        <a:t>. Conv.</a:t>
                      </a:r>
                      <a:endParaRPr lang="en-US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Aug 17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PGI27L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Aug 18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PGI27L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Aug </a:t>
                      </a:r>
                      <a:r>
                        <a:rPr lang="en-US" dirty="0" smtClean="0"/>
                        <a:t>21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PGI30L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Aug </a:t>
                      </a:r>
                      <a:r>
                        <a:rPr lang="en-US" dirty="0" smtClean="0"/>
                        <a:t>23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PGI30L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Aug </a:t>
                      </a:r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30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pre- TS Fiona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00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Aug </a:t>
                      </a:r>
                      <a:r>
                        <a:rPr lang="en-US" dirty="0" smtClean="0"/>
                        <a:t>31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TS Fiona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TS Fiona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TS Gaston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3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PGI38L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5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PGI38L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6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PGI38L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7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PGI38L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5791200" y="1143000"/>
          <a:ext cx="2971800" cy="48463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3000"/>
                <a:gridCol w="1828800"/>
              </a:tblGrid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10a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pre- H</a:t>
                      </a:r>
                      <a:r>
                        <a:rPr lang="en-US" baseline="0" dirty="0" smtClean="0"/>
                        <a:t> Karl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10b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pre- H</a:t>
                      </a:r>
                      <a:r>
                        <a:rPr lang="en-US" baseline="0" dirty="0" smtClean="0"/>
                        <a:t> Karl</a:t>
                      </a:r>
                      <a:endParaRPr lang="en-US" dirty="0" smtClean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11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pre- H</a:t>
                      </a:r>
                      <a:r>
                        <a:rPr lang="en-US" baseline="0" dirty="0" smtClean="0"/>
                        <a:t> Karl</a:t>
                      </a:r>
                      <a:endParaRPr lang="en-US" dirty="0" smtClean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Sep 12</a:t>
                      </a:r>
                    </a:p>
                  </a:txBody>
                  <a:tcPr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pre- H</a:t>
                      </a:r>
                      <a:r>
                        <a:rPr lang="en-US" baseline="0" dirty="0" smtClean="0">
                          <a:solidFill>
                            <a:schemeClr val="bg1"/>
                          </a:solidFill>
                        </a:rPr>
                        <a:t> Karl</a:t>
                      </a:r>
                      <a:endParaRPr lang="en-US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99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Sep</a:t>
                      </a:r>
                      <a:r>
                        <a:rPr lang="en-US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13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4D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pre- H</a:t>
                      </a:r>
                      <a:r>
                        <a:rPr lang="en-US" baseline="0" dirty="0" smtClean="0">
                          <a:solidFill>
                            <a:schemeClr val="bg1"/>
                          </a:solidFill>
                        </a:rPr>
                        <a:t> Karl</a:t>
                      </a:r>
                      <a:endParaRPr lang="en-US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4D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Sep 14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pre- H</a:t>
                      </a:r>
                      <a:r>
                        <a:rPr lang="en-US" baseline="0" dirty="0" smtClean="0">
                          <a:solidFill>
                            <a:schemeClr val="bg1"/>
                          </a:solidFill>
                        </a:rPr>
                        <a:t> Karl</a:t>
                      </a:r>
                      <a:endParaRPr lang="en-US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00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pre</a:t>
                      </a:r>
                      <a:r>
                        <a:rPr lang="en-US" baseline="0" dirty="0" smtClean="0"/>
                        <a:t>- TS Matthew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Sep 21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pre</a:t>
                      </a:r>
                      <a:r>
                        <a:rPr lang="en-US" baseline="0" dirty="0" smtClean="0">
                          <a:solidFill>
                            <a:schemeClr val="bg1"/>
                          </a:solidFill>
                        </a:rPr>
                        <a:t>- TS Matthew</a:t>
                      </a:r>
                      <a:endParaRPr lang="en-US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99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Sep 22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4D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pre</a:t>
                      </a:r>
                      <a:r>
                        <a:rPr lang="en-US" baseline="0" dirty="0" smtClean="0">
                          <a:solidFill>
                            <a:schemeClr val="bg1"/>
                          </a:solidFill>
                        </a:rPr>
                        <a:t>- TS Matthew</a:t>
                      </a:r>
                      <a:endParaRPr lang="en-US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4D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24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aseline="0" dirty="0" smtClean="0"/>
                        <a:t>TS Matthew</a:t>
                      </a:r>
                      <a:endParaRPr lang="en-US" dirty="0" smtClean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Sep 27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pre</a:t>
                      </a:r>
                      <a:r>
                        <a:rPr lang="en-US" baseline="0" dirty="0" smtClean="0">
                          <a:solidFill>
                            <a:schemeClr val="bg1"/>
                          </a:solidFill>
                        </a:rPr>
                        <a:t>- TS Nicole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00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28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TS Nicole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30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pre-</a:t>
                      </a:r>
                      <a:r>
                        <a:rPr lang="en-US" baseline="0" dirty="0" smtClean="0"/>
                        <a:t> H Otto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581400" y="3094672"/>
            <a:ext cx="1981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Flights in which the invest becomes a TC within 48-72 h of investigation:</a:t>
            </a:r>
          </a:p>
          <a:p>
            <a:r>
              <a:rPr lang="en-US" dirty="0" smtClean="0"/>
              <a:t>“pre-gen. 48-72 h”</a:t>
            </a:r>
            <a:endParaRPr lang="en-US" dirty="0"/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4495800" y="2438400"/>
            <a:ext cx="1219200" cy="1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5410200" y="3962400"/>
            <a:ext cx="304800" cy="1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5400000">
            <a:off x="4152900" y="2781300"/>
            <a:ext cx="685800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381000" y="1143000"/>
          <a:ext cx="2971800" cy="48463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3000"/>
                <a:gridCol w="1828800"/>
              </a:tblGrid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Aug 15</a:t>
                      </a:r>
                      <a:endParaRPr lang="en-US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Trop. </a:t>
                      </a:r>
                      <a:r>
                        <a:rPr lang="en-US" dirty="0" err="1" smtClean="0"/>
                        <a:t>Fntl</a:t>
                      </a:r>
                      <a:r>
                        <a:rPr lang="en-US" dirty="0" smtClean="0"/>
                        <a:t>. Conv.</a:t>
                      </a:r>
                      <a:endParaRPr lang="en-US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Aug 17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PGI27L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Aug 18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PGI27L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Aug </a:t>
                      </a:r>
                      <a:r>
                        <a:rPr lang="en-US" dirty="0" smtClean="0"/>
                        <a:t>21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PGI30L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Aug </a:t>
                      </a:r>
                      <a:r>
                        <a:rPr lang="en-US" dirty="0" smtClean="0"/>
                        <a:t>23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PGI30L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Aug </a:t>
                      </a:r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30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pre- TS Fiona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00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Aug </a:t>
                      </a:r>
                      <a:r>
                        <a:rPr lang="en-US" dirty="0" smtClean="0"/>
                        <a:t>31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TS Fiona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TS Fiona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TS Gaston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3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PGI38L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5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PGI38L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6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PGI38L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7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PGI38L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5791200" y="1143000"/>
          <a:ext cx="2971800" cy="48463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3000"/>
                <a:gridCol w="1828800"/>
              </a:tblGrid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10a</a:t>
                      </a:r>
                    </a:p>
                  </a:txBody>
                  <a:tcPr>
                    <a:solidFill>
                      <a:srgbClr val="00E6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pre- H</a:t>
                      </a:r>
                      <a:r>
                        <a:rPr lang="en-US" baseline="0" dirty="0" smtClean="0"/>
                        <a:t> Karl</a:t>
                      </a:r>
                      <a:endParaRPr lang="en-US" dirty="0"/>
                    </a:p>
                  </a:txBody>
                  <a:tcPr>
                    <a:solidFill>
                      <a:srgbClr val="00E6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10b</a:t>
                      </a:r>
                    </a:p>
                  </a:txBody>
                  <a:tcPr>
                    <a:solidFill>
                      <a:srgbClr val="00E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pre- H</a:t>
                      </a:r>
                      <a:r>
                        <a:rPr lang="en-US" baseline="0" dirty="0" smtClean="0"/>
                        <a:t> Karl</a:t>
                      </a:r>
                      <a:endParaRPr lang="en-US" dirty="0" smtClean="0"/>
                    </a:p>
                  </a:txBody>
                  <a:tcPr>
                    <a:solidFill>
                      <a:srgbClr val="00E6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11</a:t>
                      </a:r>
                      <a:endParaRPr lang="en-US" dirty="0"/>
                    </a:p>
                  </a:txBody>
                  <a:tcPr>
                    <a:solidFill>
                      <a:srgbClr val="00E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pre- H</a:t>
                      </a:r>
                      <a:r>
                        <a:rPr lang="en-US" baseline="0" dirty="0" smtClean="0"/>
                        <a:t> Karl</a:t>
                      </a:r>
                      <a:endParaRPr lang="en-US" dirty="0" smtClean="0"/>
                    </a:p>
                  </a:txBody>
                  <a:tcPr>
                    <a:solidFill>
                      <a:srgbClr val="00E6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Sep 12</a:t>
                      </a:r>
                    </a:p>
                  </a:txBody>
                  <a:tcPr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pre- H</a:t>
                      </a:r>
                      <a:r>
                        <a:rPr lang="en-US" baseline="0" dirty="0" smtClean="0">
                          <a:solidFill>
                            <a:schemeClr val="bg1"/>
                          </a:solidFill>
                        </a:rPr>
                        <a:t> Karl</a:t>
                      </a:r>
                      <a:endParaRPr lang="en-US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99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Sep</a:t>
                      </a:r>
                      <a:r>
                        <a:rPr lang="en-US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13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4D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pre- H</a:t>
                      </a:r>
                      <a:r>
                        <a:rPr lang="en-US" baseline="0" dirty="0" smtClean="0">
                          <a:solidFill>
                            <a:schemeClr val="bg1"/>
                          </a:solidFill>
                        </a:rPr>
                        <a:t> Karl</a:t>
                      </a:r>
                      <a:endParaRPr lang="en-US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4D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Sep 14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pre- H</a:t>
                      </a:r>
                      <a:r>
                        <a:rPr lang="en-US" baseline="0" dirty="0" smtClean="0">
                          <a:solidFill>
                            <a:schemeClr val="bg1"/>
                          </a:solidFill>
                        </a:rPr>
                        <a:t> Karl</a:t>
                      </a:r>
                      <a:endParaRPr lang="en-US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00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20</a:t>
                      </a:r>
                      <a:endParaRPr lang="en-US" dirty="0"/>
                    </a:p>
                  </a:txBody>
                  <a:tcPr>
                    <a:solidFill>
                      <a:srgbClr val="00E6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pre</a:t>
                      </a:r>
                      <a:r>
                        <a:rPr lang="en-US" baseline="0" dirty="0" smtClean="0"/>
                        <a:t>- TS Matthew</a:t>
                      </a:r>
                      <a:endParaRPr lang="en-US" dirty="0"/>
                    </a:p>
                  </a:txBody>
                  <a:tcPr>
                    <a:solidFill>
                      <a:srgbClr val="00E6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Sep 21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pre</a:t>
                      </a:r>
                      <a:r>
                        <a:rPr lang="en-US" baseline="0" dirty="0" smtClean="0">
                          <a:solidFill>
                            <a:schemeClr val="bg1"/>
                          </a:solidFill>
                        </a:rPr>
                        <a:t>- TS Matthew</a:t>
                      </a:r>
                      <a:endParaRPr lang="en-US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99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Sep 22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4D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pre</a:t>
                      </a:r>
                      <a:r>
                        <a:rPr lang="en-US" baseline="0" dirty="0" smtClean="0">
                          <a:solidFill>
                            <a:schemeClr val="bg1"/>
                          </a:solidFill>
                        </a:rPr>
                        <a:t>- TS Matthew</a:t>
                      </a:r>
                      <a:endParaRPr lang="en-US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4D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24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aseline="0" dirty="0" smtClean="0"/>
                        <a:t>TS Matthew</a:t>
                      </a:r>
                      <a:endParaRPr lang="en-US" dirty="0" smtClean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Sep 27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pre</a:t>
                      </a:r>
                      <a:r>
                        <a:rPr lang="en-US" baseline="0" dirty="0" smtClean="0">
                          <a:solidFill>
                            <a:schemeClr val="bg1"/>
                          </a:solidFill>
                        </a:rPr>
                        <a:t>- TS Nicole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00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28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TS Nicole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30</a:t>
                      </a:r>
                      <a:endParaRPr lang="en-US" dirty="0"/>
                    </a:p>
                  </a:txBody>
                  <a:tcPr>
                    <a:solidFill>
                      <a:srgbClr val="00E6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pre-</a:t>
                      </a:r>
                      <a:r>
                        <a:rPr lang="en-US" baseline="0" dirty="0" smtClean="0"/>
                        <a:t> H Otto</a:t>
                      </a:r>
                      <a:endParaRPr lang="en-US" dirty="0"/>
                    </a:p>
                  </a:txBody>
                  <a:tcPr>
                    <a:solidFill>
                      <a:srgbClr val="00E6FF"/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581400" y="3094672"/>
            <a:ext cx="1981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Flights in which the invest becomes a TC in 72+ h from investigation:</a:t>
            </a:r>
          </a:p>
          <a:p>
            <a:r>
              <a:rPr lang="en-US" dirty="0" smtClean="0"/>
              <a:t>“pre-gen. 72+ h”</a:t>
            </a:r>
            <a:endParaRPr lang="en-US" dirty="0"/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4495800" y="2057400"/>
            <a:ext cx="1219200" cy="1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5410200" y="3581400"/>
            <a:ext cx="304800" cy="1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5400000">
            <a:off x="3618706" y="2247900"/>
            <a:ext cx="1753394" cy="79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4495800" y="1676400"/>
            <a:ext cx="1219200" cy="1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4495800" y="1371600"/>
            <a:ext cx="1219200" cy="1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rot="5400000">
            <a:off x="3886200" y="5180806"/>
            <a:ext cx="1219994" cy="79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4495800" y="5791199"/>
            <a:ext cx="1219200" cy="1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381000" y="1143000"/>
          <a:ext cx="2971800" cy="48463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3000"/>
                <a:gridCol w="1828800"/>
              </a:tblGrid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Aug 15</a:t>
                      </a:r>
                      <a:endParaRPr lang="en-US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Trop. </a:t>
                      </a:r>
                      <a:r>
                        <a:rPr lang="en-US" dirty="0" err="1" smtClean="0"/>
                        <a:t>Fntl</a:t>
                      </a:r>
                      <a:r>
                        <a:rPr lang="en-US" dirty="0" smtClean="0"/>
                        <a:t>. Conv.</a:t>
                      </a:r>
                      <a:endParaRPr lang="en-US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Aug 17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PGI27L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Aug 18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PGI27L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Aug </a:t>
                      </a:r>
                      <a:r>
                        <a:rPr lang="en-US" dirty="0" smtClean="0"/>
                        <a:t>21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PGI30L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Aug </a:t>
                      </a:r>
                      <a:r>
                        <a:rPr lang="en-US" dirty="0" smtClean="0"/>
                        <a:t>23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PGI30L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Aug </a:t>
                      </a:r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30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pre- TS Fiona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00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Aug </a:t>
                      </a:r>
                      <a:r>
                        <a:rPr lang="en-US" dirty="0" smtClean="0"/>
                        <a:t>31</a:t>
                      </a:r>
                      <a:endParaRPr lang="en-US" dirty="0"/>
                    </a:p>
                  </a:txBody>
                  <a:tcP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TS Fiona</a:t>
                      </a:r>
                      <a:endParaRPr lang="en-US" dirty="0"/>
                    </a:p>
                  </a:txBody>
                  <a:tcPr>
                    <a:solidFill>
                      <a:srgbClr val="00FF00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1</a:t>
                      </a:r>
                      <a:endParaRPr lang="en-US" dirty="0"/>
                    </a:p>
                  </a:txBody>
                  <a:tcP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TS Fiona</a:t>
                      </a:r>
                      <a:endParaRPr lang="en-US" dirty="0"/>
                    </a:p>
                  </a:txBody>
                  <a:tcPr>
                    <a:solidFill>
                      <a:srgbClr val="00FF00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2</a:t>
                      </a:r>
                      <a:endParaRPr lang="en-US" dirty="0"/>
                    </a:p>
                  </a:txBody>
                  <a:tcP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TS Gaston</a:t>
                      </a:r>
                      <a:endParaRPr lang="en-US" dirty="0"/>
                    </a:p>
                  </a:txBody>
                  <a:tcPr>
                    <a:solidFill>
                      <a:srgbClr val="00FF00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3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PGI38L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5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PGI38L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6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PGI38L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7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PGI38L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5791200" y="1143000"/>
          <a:ext cx="2971800" cy="48463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3000"/>
                <a:gridCol w="1828800"/>
              </a:tblGrid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10a</a:t>
                      </a:r>
                    </a:p>
                  </a:txBody>
                  <a:tcPr>
                    <a:solidFill>
                      <a:srgbClr val="00E6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pre- H</a:t>
                      </a:r>
                      <a:r>
                        <a:rPr lang="en-US" baseline="0" dirty="0" smtClean="0"/>
                        <a:t> Karl</a:t>
                      </a:r>
                      <a:endParaRPr lang="en-US" dirty="0"/>
                    </a:p>
                  </a:txBody>
                  <a:tcPr>
                    <a:solidFill>
                      <a:srgbClr val="00E6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10b</a:t>
                      </a:r>
                    </a:p>
                  </a:txBody>
                  <a:tcPr>
                    <a:solidFill>
                      <a:srgbClr val="00E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pre- H</a:t>
                      </a:r>
                      <a:r>
                        <a:rPr lang="en-US" baseline="0" dirty="0" smtClean="0"/>
                        <a:t> Karl</a:t>
                      </a:r>
                      <a:endParaRPr lang="en-US" dirty="0" smtClean="0"/>
                    </a:p>
                  </a:txBody>
                  <a:tcPr>
                    <a:solidFill>
                      <a:srgbClr val="00E6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11</a:t>
                      </a:r>
                      <a:endParaRPr lang="en-US" dirty="0"/>
                    </a:p>
                  </a:txBody>
                  <a:tcPr>
                    <a:solidFill>
                      <a:srgbClr val="00E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pre- H</a:t>
                      </a:r>
                      <a:r>
                        <a:rPr lang="en-US" baseline="0" dirty="0" smtClean="0"/>
                        <a:t> Karl</a:t>
                      </a:r>
                      <a:endParaRPr lang="en-US" dirty="0" smtClean="0"/>
                    </a:p>
                  </a:txBody>
                  <a:tcPr>
                    <a:solidFill>
                      <a:srgbClr val="00E6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Sep 12</a:t>
                      </a:r>
                    </a:p>
                  </a:txBody>
                  <a:tcPr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pre- H</a:t>
                      </a:r>
                      <a:r>
                        <a:rPr lang="en-US" baseline="0" dirty="0" smtClean="0">
                          <a:solidFill>
                            <a:schemeClr val="bg1"/>
                          </a:solidFill>
                        </a:rPr>
                        <a:t> Karl</a:t>
                      </a:r>
                      <a:endParaRPr lang="en-US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99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Sep</a:t>
                      </a:r>
                      <a:r>
                        <a:rPr lang="en-US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13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4D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pre- H</a:t>
                      </a:r>
                      <a:r>
                        <a:rPr lang="en-US" baseline="0" dirty="0" smtClean="0">
                          <a:solidFill>
                            <a:schemeClr val="bg1"/>
                          </a:solidFill>
                        </a:rPr>
                        <a:t> Karl</a:t>
                      </a:r>
                      <a:endParaRPr lang="en-US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4D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Sep 14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pre- H</a:t>
                      </a:r>
                      <a:r>
                        <a:rPr lang="en-US" baseline="0" dirty="0" smtClean="0">
                          <a:solidFill>
                            <a:schemeClr val="bg1"/>
                          </a:solidFill>
                        </a:rPr>
                        <a:t> Karl</a:t>
                      </a:r>
                      <a:endParaRPr lang="en-US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00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20</a:t>
                      </a:r>
                      <a:endParaRPr lang="en-US" dirty="0"/>
                    </a:p>
                  </a:txBody>
                  <a:tcPr>
                    <a:solidFill>
                      <a:srgbClr val="00E6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pre</a:t>
                      </a:r>
                      <a:r>
                        <a:rPr lang="en-US" baseline="0" dirty="0" smtClean="0"/>
                        <a:t>- TS Matthew</a:t>
                      </a:r>
                      <a:endParaRPr lang="en-US" dirty="0"/>
                    </a:p>
                  </a:txBody>
                  <a:tcPr>
                    <a:solidFill>
                      <a:srgbClr val="00E6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Sep 21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pre</a:t>
                      </a:r>
                      <a:r>
                        <a:rPr lang="en-US" baseline="0" dirty="0" smtClean="0">
                          <a:solidFill>
                            <a:schemeClr val="bg1"/>
                          </a:solidFill>
                        </a:rPr>
                        <a:t>- TS Matthew</a:t>
                      </a:r>
                      <a:endParaRPr lang="en-US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99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Sep 22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4D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pre</a:t>
                      </a:r>
                      <a:r>
                        <a:rPr lang="en-US" baseline="0" dirty="0" smtClean="0">
                          <a:solidFill>
                            <a:schemeClr val="bg1"/>
                          </a:solidFill>
                        </a:rPr>
                        <a:t>- TS Matthew</a:t>
                      </a:r>
                      <a:endParaRPr lang="en-US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4D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24</a:t>
                      </a:r>
                      <a:endParaRPr lang="en-US" dirty="0"/>
                    </a:p>
                  </a:txBody>
                  <a:tcP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aseline="0" dirty="0" smtClean="0"/>
                        <a:t>TS Matthew</a:t>
                      </a:r>
                      <a:endParaRPr lang="en-US" dirty="0" smtClean="0"/>
                    </a:p>
                  </a:txBody>
                  <a:tcPr>
                    <a:solidFill>
                      <a:srgbClr val="00FF00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Sep 27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pre</a:t>
                      </a:r>
                      <a:r>
                        <a:rPr lang="en-US" baseline="0" dirty="0" smtClean="0">
                          <a:solidFill>
                            <a:schemeClr val="bg1"/>
                          </a:solidFill>
                        </a:rPr>
                        <a:t>- TS Nicole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00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28</a:t>
                      </a:r>
                      <a:endParaRPr lang="en-US" dirty="0"/>
                    </a:p>
                  </a:txBody>
                  <a:tcP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TS Nicole</a:t>
                      </a:r>
                      <a:endParaRPr lang="en-US" dirty="0"/>
                    </a:p>
                  </a:txBody>
                  <a:tcPr>
                    <a:solidFill>
                      <a:srgbClr val="00FF00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30</a:t>
                      </a:r>
                      <a:endParaRPr lang="en-US" dirty="0"/>
                    </a:p>
                  </a:txBody>
                  <a:tcPr>
                    <a:solidFill>
                      <a:srgbClr val="00E6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pre-</a:t>
                      </a:r>
                      <a:r>
                        <a:rPr lang="en-US" baseline="0" dirty="0" smtClean="0"/>
                        <a:t> H Otto</a:t>
                      </a:r>
                      <a:endParaRPr lang="en-US" dirty="0"/>
                    </a:p>
                  </a:txBody>
                  <a:tcPr>
                    <a:solidFill>
                      <a:srgbClr val="00E6FF"/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733800" y="3094672"/>
            <a:ext cx="1828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Flights into named tropical cyclones / post-genesis:</a:t>
            </a:r>
          </a:p>
          <a:p>
            <a:r>
              <a:rPr lang="en-US" dirty="0" smtClean="0"/>
              <a:t>“TC Stage”</a:t>
            </a:r>
            <a:endParaRPr lang="en-US" dirty="0"/>
          </a:p>
        </p:txBody>
      </p:sp>
      <p:cxnSp>
        <p:nvCxnSpPr>
          <p:cNvPr id="13" name="Straight Connector 12"/>
          <p:cNvCxnSpPr/>
          <p:nvPr/>
        </p:nvCxnSpPr>
        <p:spPr>
          <a:xfrm rot="5400000">
            <a:off x="4038600" y="5028406"/>
            <a:ext cx="915194" cy="79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10800000">
            <a:off x="3429000" y="3579812"/>
            <a:ext cx="304800" cy="1589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10800000">
            <a:off x="3429001" y="3960810"/>
            <a:ext cx="304800" cy="1589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rot="10800000">
            <a:off x="3429001" y="4341811"/>
            <a:ext cx="304800" cy="1589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4495800" y="5486399"/>
            <a:ext cx="1219200" cy="1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4495800" y="4724400"/>
            <a:ext cx="1219200" cy="1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873237"/>
            <a:ext cx="8229600" cy="3979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391400" y="2590800"/>
            <a:ext cx="990600" cy="64633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pre-gen.</a:t>
            </a:r>
          </a:p>
          <a:p>
            <a:r>
              <a:rPr lang="en-US" dirty="0" smtClean="0"/>
              <a:t>72+ h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743200" y="391180"/>
            <a:ext cx="37584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example: Hurricane Karl</a:t>
            </a:r>
            <a:endParaRPr 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6096000" y="1524000"/>
            <a:ext cx="990600" cy="64633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pre-gen.</a:t>
            </a:r>
          </a:p>
          <a:p>
            <a:r>
              <a:rPr lang="en-US" dirty="0" smtClean="0"/>
              <a:t>48-72 h</a:t>
            </a:r>
            <a:endParaRPr lang="en-US" dirty="0"/>
          </a:p>
        </p:txBody>
      </p:sp>
      <p:cxnSp>
        <p:nvCxnSpPr>
          <p:cNvPr id="9" name="Straight Arrow Connector 8"/>
          <p:cNvCxnSpPr>
            <a:stCxn id="5" idx="2"/>
          </p:cNvCxnSpPr>
          <p:nvPr/>
        </p:nvCxnSpPr>
        <p:spPr>
          <a:xfrm rot="5400000">
            <a:off x="7466916" y="3466415"/>
            <a:ext cx="649069" cy="19050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stCxn id="5" idx="2"/>
          </p:cNvCxnSpPr>
          <p:nvPr/>
        </p:nvCxnSpPr>
        <p:spPr>
          <a:xfrm rot="5400000">
            <a:off x="7009715" y="2856816"/>
            <a:ext cx="496671" cy="125730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7" idx="2"/>
          </p:cNvCxnSpPr>
          <p:nvPr/>
        </p:nvCxnSpPr>
        <p:spPr>
          <a:xfrm rot="5400000">
            <a:off x="5638115" y="2094816"/>
            <a:ext cx="877671" cy="102870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572000" y="1371600"/>
            <a:ext cx="990600" cy="64633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pre-gen.</a:t>
            </a:r>
          </a:p>
          <a:p>
            <a:r>
              <a:rPr lang="en-US" dirty="0" smtClean="0"/>
              <a:t>24-48 h</a:t>
            </a:r>
            <a:endParaRPr lang="en-US" dirty="0"/>
          </a:p>
        </p:txBody>
      </p:sp>
      <p:cxnSp>
        <p:nvCxnSpPr>
          <p:cNvPr id="19" name="Straight Arrow Connector 18"/>
          <p:cNvCxnSpPr>
            <a:stCxn id="18" idx="2"/>
          </p:cNvCxnSpPr>
          <p:nvPr/>
        </p:nvCxnSpPr>
        <p:spPr>
          <a:xfrm rot="5400000">
            <a:off x="4342716" y="2094815"/>
            <a:ext cx="801469" cy="64770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200400" y="1563469"/>
            <a:ext cx="990600" cy="64633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pre-gen.</a:t>
            </a:r>
          </a:p>
          <a:p>
            <a:r>
              <a:rPr lang="en-US" dirty="0" smtClean="0"/>
              <a:t>0-24 h</a:t>
            </a:r>
            <a:endParaRPr lang="en-US" dirty="0"/>
          </a:p>
        </p:txBody>
      </p:sp>
      <p:cxnSp>
        <p:nvCxnSpPr>
          <p:cNvPr id="22" name="Straight Arrow Connector 21"/>
          <p:cNvCxnSpPr>
            <a:stCxn id="21" idx="2"/>
          </p:cNvCxnSpPr>
          <p:nvPr/>
        </p:nvCxnSpPr>
        <p:spPr>
          <a:xfrm rot="5400000">
            <a:off x="3295650" y="2343150"/>
            <a:ext cx="533400" cy="26670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1524000" y="1688068"/>
            <a:ext cx="990600" cy="3693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TC Stage</a:t>
            </a:r>
            <a:endParaRPr lang="en-US" dirty="0"/>
          </a:p>
        </p:txBody>
      </p:sp>
      <p:cxnSp>
        <p:nvCxnSpPr>
          <p:cNvPr id="29" name="Straight Arrow Connector 28"/>
          <p:cNvCxnSpPr>
            <a:stCxn id="28" idx="2"/>
          </p:cNvCxnSpPr>
          <p:nvPr/>
        </p:nvCxnSpPr>
        <p:spPr>
          <a:xfrm rot="5400000">
            <a:off x="1390650" y="2114550"/>
            <a:ext cx="685800" cy="57150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stCxn id="28" idx="2"/>
          </p:cNvCxnSpPr>
          <p:nvPr/>
        </p:nvCxnSpPr>
        <p:spPr>
          <a:xfrm rot="16200000" flipH="1">
            <a:off x="1809750" y="2266950"/>
            <a:ext cx="838200" cy="41910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_T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702" y="686026"/>
            <a:ext cx="7314596" cy="54859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UU_di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702" y="686026"/>
            <a:ext cx="7314596" cy="54859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qenv_qpp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702" y="686026"/>
            <a:ext cx="7314596" cy="548594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68680" y="1295400"/>
            <a:ext cx="7437120" cy="4709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PREDICT Domain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981200" y="6248400"/>
            <a:ext cx="52554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above figure (and numerous within) courtesy Montgomery et al. 2011 (submitted)</a:t>
            </a:r>
            <a:endParaRPr lang="en-US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3689971" y="914400"/>
            <a:ext cx="1872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Aug and Sep 2011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_CAP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702" y="686026"/>
            <a:ext cx="7314596" cy="548594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702" y="686026"/>
            <a:ext cx="7314596" cy="548594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09600" y="228600"/>
            <a:ext cx="79145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Take the difference between each set of dropsondes and the PREDICT mean </a:t>
            </a:r>
            <a:r>
              <a:rPr lang="en-US" dirty="0" err="1" smtClean="0"/>
              <a:t>sonde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910136" y="6107668"/>
            <a:ext cx="1319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 bit noisy…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.png"/>
          <p:cNvPicPr>
            <a:picLocks noChangeAspect="1"/>
          </p:cNvPicPr>
          <p:nvPr/>
        </p:nvPicPr>
        <p:blipFill>
          <a:blip r:embed="rId2"/>
          <a:srcRect l="8751" t="3334" r="8751" b="3334"/>
          <a:stretch>
            <a:fillRect/>
          </a:stretch>
        </p:blipFill>
        <p:spPr>
          <a:xfrm>
            <a:off x="0" y="1828800"/>
            <a:ext cx="4572000" cy="3879318"/>
          </a:xfrm>
          <a:prstGeom prst="rect">
            <a:avLst/>
          </a:prstGeom>
        </p:spPr>
      </p:pic>
      <p:pic>
        <p:nvPicPr>
          <p:cNvPr id="4" name="Picture 3" descr="T.png"/>
          <p:cNvPicPr>
            <a:picLocks noChangeAspect="1"/>
          </p:cNvPicPr>
          <p:nvPr/>
        </p:nvPicPr>
        <p:blipFill>
          <a:blip r:embed="rId3"/>
          <a:srcRect l="8751" t="3334" r="8751" b="3334"/>
          <a:stretch>
            <a:fillRect/>
          </a:stretch>
        </p:blipFill>
        <p:spPr>
          <a:xfrm>
            <a:off x="4572000" y="1828800"/>
            <a:ext cx="4572000" cy="387931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04800" y="676870"/>
            <a:ext cx="4114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Immediately before/after genesis (blue/green) </a:t>
            </a:r>
            <a:r>
              <a:rPr lang="en-US" dirty="0" err="1" smtClean="0"/>
              <a:t>vs</a:t>
            </a:r>
            <a:r>
              <a:rPr lang="en-US" dirty="0" smtClean="0"/>
              <a:t> non-genesis pouches and non-genesis convective regions (pink/red)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953000" y="801469"/>
            <a:ext cx="411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Time-progression from t = 72+ h before genesis through named TC stage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.png"/>
          <p:cNvPicPr>
            <a:picLocks noChangeAspect="1"/>
          </p:cNvPicPr>
          <p:nvPr/>
        </p:nvPicPr>
        <p:blipFill>
          <a:blip r:embed="rId2"/>
          <a:srcRect l="8751" t="3334" r="8751" b="3334"/>
          <a:stretch>
            <a:fillRect/>
          </a:stretch>
        </p:blipFill>
        <p:spPr>
          <a:xfrm>
            <a:off x="0" y="457200"/>
            <a:ext cx="4572000" cy="3879318"/>
          </a:xfrm>
          <a:prstGeom prst="rect">
            <a:avLst/>
          </a:prstGeom>
        </p:spPr>
      </p:pic>
      <p:pic>
        <p:nvPicPr>
          <p:cNvPr id="4" name="Picture 3" descr="T.png"/>
          <p:cNvPicPr>
            <a:picLocks noChangeAspect="1"/>
          </p:cNvPicPr>
          <p:nvPr/>
        </p:nvPicPr>
        <p:blipFill>
          <a:blip r:embed="rId3"/>
          <a:srcRect l="8751" t="3334" r="8751" b="3334"/>
          <a:stretch>
            <a:fillRect/>
          </a:stretch>
        </p:blipFill>
        <p:spPr>
          <a:xfrm>
            <a:off x="4572000" y="457200"/>
            <a:ext cx="4572000" cy="3879318"/>
          </a:xfrm>
          <a:prstGeom prst="rect">
            <a:avLst/>
          </a:prstGeom>
        </p:spPr>
      </p:pic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4648200"/>
            <a:ext cx="8229600" cy="19812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Genesis much warmer than non-genesis, especially at upper levels</a:t>
            </a:r>
          </a:p>
          <a:p>
            <a:r>
              <a:rPr lang="en-US" dirty="0" smtClean="0"/>
              <a:t>Whole environment clearly progresses from cooler to warmer sounding at all levels of troposphere closer to genesis.  Convective latent heat release?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d.png"/>
          <p:cNvPicPr>
            <a:picLocks noChangeAspect="1"/>
          </p:cNvPicPr>
          <p:nvPr/>
        </p:nvPicPr>
        <p:blipFill>
          <a:blip r:embed="rId2"/>
          <a:srcRect l="8751" t="3334" r="8751" b="3334"/>
          <a:stretch>
            <a:fillRect/>
          </a:stretch>
        </p:blipFill>
        <p:spPr>
          <a:xfrm>
            <a:off x="0" y="457200"/>
            <a:ext cx="4572000" cy="3879318"/>
          </a:xfrm>
          <a:prstGeom prst="rect">
            <a:avLst/>
          </a:prstGeom>
        </p:spPr>
      </p:pic>
      <p:pic>
        <p:nvPicPr>
          <p:cNvPr id="3" name="Picture 2" descr="Td.png"/>
          <p:cNvPicPr>
            <a:picLocks noChangeAspect="1"/>
          </p:cNvPicPr>
          <p:nvPr/>
        </p:nvPicPr>
        <p:blipFill>
          <a:blip r:embed="rId3"/>
          <a:srcRect l="8751" t="3334" r="8751" b="3334"/>
          <a:stretch>
            <a:fillRect/>
          </a:stretch>
        </p:blipFill>
        <p:spPr>
          <a:xfrm>
            <a:off x="4572000" y="457200"/>
            <a:ext cx="4572000" cy="3879318"/>
          </a:xfrm>
          <a:prstGeom prst="rect">
            <a:avLst/>
          </a:prstGeom>
        </p:spPr>
      </p:pic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4648200"/>
            <a:ext cx="8229600" cy="19812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Genesis much more moist than non-genesis at upper-levels, comparable at lower-levels</a:t>
            </a:r>
          </a:p>
          <a:p>
            <a:r>
              <a:rPr lang="en-US" dirty="0" smtClean="0"/>
              <a:t>Little progress in moisture leading up to genesis,  genesis environment simply moist to begin with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UU.png"/>
          <p:cNvPicPr>
            <a:picLocks noChangeAspect="1"/>
          </p:cNvPicPr>
          <p:nvPr/>
        </p:nvPicPr>
        <p:blipFill>
          <a:blip r:embed="rId2"/>
          <a:srcRect l="8751" t="3334" r="8751" b="3334"/>
          <a:stretch>
            <a:fillRect/>
          </a:stretch>
        </p:blipFill>
        <p:spPr>
          <a:xfrm>
            <a:off x="0" y="457200"/>
            <a:ext cx="4572000" cy="3879318"/>
          </a:xfrm>
          <a:prstGeom prst="rect">
            <a:avLst/>
          </a:prstGeom>
        </p:spPr>
      </p:pic>
      <p:pic>
        <p:nvPicPr>
          <p:cNvPr id="5" name="Picture 4" descr="UU.png"/>
          <p:cNvPicPr>
            <a:picLocks noChangeAspect="1"/>
          </p:cNvPicPr>
          <p:nvPr/>
        </p:nvPicPr>
        <p:blipFill>
          <a:blip r:embed="rId3"/>
          <a:srcRect l="8751" t="3334" r="8751" b="3334"/>
          <a:stretch>
            <a:fillRect/>
          </a:stretch>
        </p:blipFill>
        <p:spPr>
          <a:xfrm>
            <a:off x="4572000" y="457200"/>
            <a:ext cx="4572000" cy="3879318"/>
          </a:xfrm>
          <a:prstGeom prst="rect">
            <a:avLst/>
          </a:prstGeom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4495800"/>
            <a:ext cx="8229600" cy="21336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TC winds much stronger than frontal winds, but no obvious separation between genesis and non-genesis</a:t>
            </a:r>
          </a:p>
          <a:p>
            <a:r>
              <a:rPr lang="en-US" dirty="0" smtClean="0"/>
              <a:t>Winds strengthen most at mid levels leading up to genesis… agrees with theory that steady convective warming (shown earlier) correlates well with steady strengthening of the mid-level vortex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dq.png"/>
          <p:cNvPicPr>
            <a:picLocks noChangeAspect="1"/>
          </p:cNvPicPr>
          <p:nvPr/>
        </p:nvPicPr>
        <p:blipFill>
          <a:blip r:embed="rId2"/>
          <a:srcRect l="8751" t="3334" r="8751" b="3334"/>
          <a:stretch>
            <a:fillRect/>
          </a:stretch>
        </p:blipFill>
        <p:spPr>
          <a:xfrm>
            <a:off x="0" y="457200"/>
            <a:ext cx="4572000" cy="3879318"/>
          </a:xfrm>
          <a:prstGeom prst="rect">
            <a:avLst/>
          </a:prstGeom>
        </p:spPr>
      </p:pic>
      <p:pic>
        <p:nvPicPr>
          <p:cNvPr id="4" name="Picture 3" descr="Ddq.png"/>
          <p:cNvPicPr>
            <a:picLocks noChangeAspect="1"/>
          </p:cNvPicPr>
          <p:nvPr/>
        </p:nvPicPr>
        <p:blipFill>
          <a:blip r:embed="rId3"/>
          <a:srcRect l="8751" t="3334" r="8751" b="3334"/>
          <a:stretch>
            <a:fillRect/>
          </a:stretch>
        </p:blipFill>
        <p:spPr>
          <a:xfrm>
            <a:off x="4572000" y="457200"/>
            <a:ext cx="4572000" cy="3879318"/>
          </a:xfrm>
          <a:prstGeom prst="rect">
            <a:avLst/>
          </a:prstGeom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4495800"/>
            <a:ext cx="8229600" cy="20574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A rising parcel for the non-genesis cases is much more moist than its environment at mid levels (often associated with downdrafts), while developing cases are not</a:t>
            </a:r>
          </a:p>
          <a:p>
            <a:r>
              <a:rPr lang="en-US" dirty="0" smtClean="0"/>
              <a:t>Signal not obvious for pre-genesis time series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.png"/>
          <p:cNvPicPr>
            <a:picLocks noChangeAspect="1"/>
          </p:cNvPicPr>
          <p:nvPr/>
        </p:nvPicPr>
        <p:blipFill>
          <a:blip r:embed="rId2"/>
          <a:srcRect l="8751" t="3334" r="8751" b="3334"/>
          <a:stretch>
            <a:fillRect/>
          </a:stretch>
        </p:blipFill>
        <p:spPr>
          <a:xfrm>
            <a:off x="0" y="457200"/>
            <a:ext cx="4572000" cy="3879318"/>
          </a:xfrm>
          <a:prstGeom prst="rect">
            <a:avLst/>
          </a:prstGeom>
        </p:spPr>
      </p:pic>
      <p:pic>
        <p:nvPicPr>
          <p:cNvPr id="3" name="Picture 2" descr="B.png"/>
          <p:cNvPicPr>
            <a:picLocks noChangeAspect="1"/>
          </p:cNvPicPr>
          <p:nvPr/>
        </p:nvPicPr>
        <p:blipFill>
          <a:blip r:embed="rId3"/>
          <a:srcRect l="8751" t="3334" r="8751" b="3334"/>
          <a:stretch>
            <a:fillRect/>
          </a:stretch>
        </p:blipFill>
        <p:spPr>
          <a:xfrm>
            <a:off x="4572000" y="457200"/>
            <a:ext cx="4572000" cy="3879318"/>
          </a:xfrm>
          <a:prstGeom prst="rect">
            <a:avLst/>
          </a:prstGeom>
        </p:spPr>
      </p:pic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4495800"/>
            <a:ext cx="8229600" cy="21336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Not surprisingly, cooler temperatures aloft </a:t>
            </a:r>
            <a:r>
              <a:rPr lang="en-US" dirty="0" smtClean="0"/>
              <a:t>in the non-developing cases generates greater instability / buoyancy.  It appears that high instability and parcel buoyancy are not a necessary condition for tropical </a:t>
            </a:r>
            <a:r>
              <a:rPr lang="en-US" dirty="0" err="1" smtClean="0"/>
              <a:t>cyclogenesis</a:t>
            </a:r>
            <a:endParaRPr lang="en-US" dirty="0" smtClean="0"/>
          </a:p>
          <a:p>
            <a:r>
              <a:rPr lang="en-US" dirty="0" smtClean="0"/>
              <a:t>Buoyancy anomaly profile for pre-genesis illustrates that warming at all levels as time progresses produces a fluctuating, but not trending, buoyancy profile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Warm upper levels have been associated with genesis, while comparatively cooler upper-levels have been associated with non-genesis</a:t>
            </a:r>
          </a:p>
          <a:p>
            <a:pPr lvl="1"/>
            <a:r>
              <a:rPr lang="en-US" dirty="0" smtClean="0"/>
              <a:t>Higher instability does not necessarily equate to TC genesis</a:t>
            </a:r>
            <a:endParaRPr lang="en-US" dirty="0" smtClean="0"/>
          </a:p>
          <a:p>
            <a:r>
              <a:rPr lang="en-US" dirty="0" smtClean="0"/>
              <a:t>Environment progresses from cooler to warmer at all levels as genesis nears</a:t>
            </a:r>
          </a:p>
          <a:p>
            <a:pPr lvl="1"/>
            <a:r>
              <a:rPr lang="en-US" dirty="0" smtClean="0"/>
              <a:t>Convective latent heat release?</a:t>
            </a:r>
            <a:endParaRPr lang="en-US" dirty="0"/>
          </a:p>
          <a:p>
            <a:r>
              <a:rPr lang="en-US" dirty="0" smtClean="0"/>
              <a:t>PREDICT genesis cases much more moist than non-genesis at upper-levels</a:t>
            </a:r>
          </a:p>
          <a:p>
            <a:r>
              <a:rPr lang="en-US" dirty="0" smtClean="0"/>
              <a:t>Winds strengthen most at mid levels leading up to genesis… agrees with theory that steady convective warming correlates well with steady strengthening of the mid-level vortex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Data extracted by averaging PREDICT dropsondes over different time frames under different circumstances agrees well with theories of tropical </a:t>
            </a:r>
            <a:r>
              <a:rPr lang="en-US" dirty="0" err="1" smtClean="0"/>
              <a:t>cyclogenesis</a:t>
            </a:r>
            <a:endParaRPr lang="en-US" dirty="0" smtClean="0"/>
          </a:p>
          <a:p>
            <a:r>
              <a:rPr lang="en-US" dirty="0" smtClean="0"/>
              <a:t>While promising, we do not have enough cases to assign “threshold” values of moisture / wind / etc. for genesis with statistical significance</a:t>
            </a:r>
          </a:p>
          <a:p>
            <a:r>
              <a:rPr lang="en-US" dirty="0" smtClean="0"/>
              <a:t>Cases with very high moisture / warm upper levels that </a:t>
            </a:r>
            <a:r>
              <a:rPr lang="en-US" b="1" dirty="0" smtClean="0"/>
              <a:t>do not</a:t>
            </a:r>
            <a:r>
              <a:rPr lang="en-US" dirty="0" smtClean="0"/>
              <a:t> develop and cases with comparatively lower moisture / cold upper levels that </a:t>
            </a:r>
            <a:r>
              <a:rPr lang="en-US" b="1" dirty="0" smtClean="0"/>
              <a:t>do</a:t>
            </a:r>
            <a:r>
              <a:rPr lang="en-US" dirty="0" smtClean="0"/>
              <a:t> develop certainly exist</a:t>
            </a:r>
          </a:p>
          <a:p>
            <a:pPr lvl="1"/>
            <a:r>
              <a:rPr lang="en-US" dirty="0" smtClean="0"/>
              <a:t>It is likely impossible to define any thresholds for TC genesis that can be extracted by the thermodynamic environment alone</a:t>
            </a:r>
          </a:p>
          <a:p>
            <a:pPr lvl="1"/>
            <a:r>
              <a:rPr lang="en-US" dirty="0" smtClean="0"/>
              <a:t>Understanding the consolidation of vorticity, interaction of the vortex with shear and many other dynamical processes are certainly needed to capture genesis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165948" y="0"/>
            <a:ext cx="4368452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3429000"/>
            <a:ext cx="6616006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76200" y="76200"/>
            <a:ext cx="4343400" cy="3352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Genesis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Difficult to model and forecast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Numerous field campaigns and operational (Hurricane Hunters) flights into mature TCs, relatively few in-situ </a:t>
            </a:r>
            <a:r>
              <a:rPr kumimoji="0" lang="en-US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obs</a:t>
            </a: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of </a:t>
            </a:r>
            <a:r>
              <a:rPr lang="en-US" dirty="0" smtClean="0"/>
              <a:t>pre-</a:t>
            </a: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TCs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Pouch theory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Broad region of cyclonic vorticity, high moisture, low vertical shear “protects” localized vorticity maxima and convection within it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55786" y="1265237"/>
            <a:ext cx="583242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472097" y="381000"/>
            <a:ext cx="65289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Additional (preliminary) results: Overshooting Tops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9154" b="42721"/>
          <a:stretch>
            <a:fillRect/>
          </a:stretch>
        </p:blipFill>
        <p:spPr bwMode="auto">
          <a:xfrm>
            <a:off x="0" y="1265001"/>
            <a:ext cx="9144000" cy="3383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219200" y="381000"/>
            <a:ext cx="66216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Additional (preliminary) results: Ensemble Forecasts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3200400" y="5257800"/>
            <a:ext cx="27102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…future work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45559" y="1189037"/>
            <a:ext cx="6252881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219200" y="381000"/>
            <a:ext cx="66216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Additional (preliminary) results: Ensemble Forecasts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62000"/>
          </a:xfrm>
        </p:spPr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410200"/>
          </a:xfrm>
        </p:spPr>
        <p:txBody>
          <a:bodyPr>
            <a:normAutofit lnSpcReduction="10000"/>
          </a:bodyPr>
          <a:lstStyle/>
          <a:p>
            <a:pPr>
              <a:spcAft>
                <a:spcPts val="600"/>
              </a:spcAft>
            </a:pPr>
            <a:r>
              <a:rPr lang="en-US" sz="1600" dirty="0"/>
              <a:t>DeMaria, M., J.A. </a:t>
            </a:r>
            <a:r>
              <a:rPr lang="en-US" sz="1600" dirty="0" err="1"/>
              <a:t>Knaff</a:t>
            </a:r>
            <a:r>
              <a:rPr lang="en-US" sz="1600" dirty="0"/>
              <a:t>, and B.H. Connell, 2001: A Tropical Cyclone Genesis </a:t>
            </a:r>
            <a:r>
              <a:rPr lang="en-US" sz="1600" dirty="0" smtClean="0"/>
              <a:t>Parameter for </a:t>
            </a:r>
            <a:r>
              <a:rPr lang="en-US" sz="1600" dirty="0"/>
              <a:t>the Tropical Atlantic</a:t>
            </a:r>
            <a:r>
              <a:rPr lang="en-US" sz="1600" i="1" dirty="0"/>
              <a:t>. </a:t>
            </a:r>
            <a:r>
              <a:rPr lang="en-US" sz="1600" i="1" dirty="0" err="1"/>
              <a:t>Wea</a:t>
            </a:r>
            <a:r>
              <a:rPr lang="en-US" sz="1600" i="1" dirty="0"/>
              <a:t>. Forecasting, </a:t>
            </a:r>
            <a:r>
              <a:rPr lang="en-US" sz="1600" b="1" i="1" dirty="0"/>
              <a:t>16, 219–233</a:t>
            </a:r>
            <a:r>
              <a:rPr lang="en-US" sz="1600" b="1" i="1" dirty="0" smtClean="0"/>
              <a:t>.</a:t>
            </a:r>
          </a:p>
          <a:p>
            <a:pPr>
              <a:spcAft>
                <a:spcPts val="600"/>
              </a:spcAft>
            </a:pPr>
            <a:r>
              <a:rPr lang="en-US" sz="1600" dirty="0"/>
              <a:t>Dunkerton, T. J., Montgomery, M. T., and Wang, Z., 2009: Tropical </a:t>
            </a:r>
            <a:r>
              <a:rPr lang="en-US" sz="1600" dirty="0" err="1"/>
              <a:t>cyclogenesis</a:t>
            </a:r>
            <a:r>
              <a:rPr lang="en-US" sz="1600" dirty="0"/>
              <a:t> in </a:t>
            </a:r>
            <a:r>
              <a:rPr lang="en-US" sz="1600" dirty="0" smtClean="0"/>
              <a:t>a tropical </a:t>
            </a:r>
            <a:r>
              <a:rPr lang="en-US" sz="1600" dirty="0"/>
              <a:t>wave critical layer: easterly waves. </a:t>
            </a:r>
            <a:r>
              <a:rPr lang="en-US" sz="1600" i="1" dirty="0"/>
              <a:t>Atmos. Chem. &amp; Phys., </a:t>
            </a:r>
            <a:r>
              <a:rPr lang="en-US" sz="1600" b="1" i="1" dirty="0"/>
              <a:t>9, 5587-5646</a:t>
            </a:r>
            <a:r>
              <a:rPr lang="en-US" sz="1600" b="1" i="1" dirty="0" smtClean="0"/>
              <a:t>.</a:t>
            </a:r>
          </a:p>
          <a:p>
            <a:pPr>
              <a:spcAft>
                <a:spcPts val="600"/>
              </a:spcAft>
            </a:pPr>
            <a:r>
              <a:rPr lang="en-US" sz="1600" dirty="0"/>
              <a:t>Hawkins, J., and C. Velden, 2011: Supporting Meteorological Field Experiment </a:t>
            </a:r>
            <a:r>
              <a:rPr lang="en-US" sz="1600" dirty="0" smtClean="0"/>
              <a:t>Missions </a:t>
            </a:r>
            <a:r>
              <a:rPr lang="en-US" sz="1600" dirty="0"/>
              <a:t>and Post-Mission Analysis with Satellite Digital Data and Products. Accepted </a:t>
            </a:r>
            <a:r>
              <a:rPr lang="en-US" sz="1600" dirty="0" smtClean="0"/>
              <a:t>in BAMS.</a:t>
            </a:r>
          </a:p>
          <a:p>
            <a:pPr>
              <a:spcAft>
                <a:spcPts val="600"/>
              </a:spcAft>
            </a:pPr>
            <a:r>
              <a:rPr lang="en-US" sz="1600" dirty="0"/>
              <a:t>McBride, John L., Raymond </a:t>
            </a:r>
            <a:r>
              <a:rPr lang="en-US" sz="1600" dirty="0" err="1"/>
              <a:t>Zehr</a:t>
            </a:r>
            <a:r>
              <a:rPr lang="en-US" sz="1600" dirty="0"/>
              <a:t>, 1981: Observational Analysis of Tropical </a:t>
            </a:r>
            <a:r>
              <a:rPr lang="en-US" sz="1600" dirty="0" smtClean="0"/>
              <a:t>Cyclone Formation</a:t>
            </a:r>
            <a:r>
              <a:rPr lang="en-US" sz="1600" dirty="0"/>
              <a:t>. Part II: Comparison of Non-Developing versus Developing </a:t>
            </a:r>
            <a:r>
              <a:rPr lang="en-US" sz="1600" dirty="0" smtClean="0"/>
              <a:t>Systems. </a:t>
            </a:r>
            <a:r>
              <a:rPr lang="fr-FR" sz="1600" i="1" dirty="0" smtClean="0"/>
              <a:t>J</a:t>
            </a:r>
            <a:r>
              <a:rPr lang="fr-FR" sz="1600" i="1" dirty="0"/>
              <a:t>. </a:t>
            </a:r>
            <a:r>
              <a:rPr lang="fr-FR" sz="1600" i="1" dirty="0" err="1"/>
              <a:t>Atmos</a:t>
            </a:r>
            <a:r>
              <a:rPr lang="fr-FR" sz="1600" i="1" dirty="0"/>
              <a:t>. </a:t>
            </a:r>
            <a:r>
              <a:rPr lang="fr-FR" sz="1600" i="1" dirty="0" err="1"/>
              <a:t>Sci</a:t>
            </a:r>
            <a:r>
              <a:rPr lang="fr-FR" sz="1600" i="1" dirty="0"/>
              <a:t>., </a:t>
            </a:r>
            <a:r>
              <a:rPr lang="fr-FR" sz="1600" b="1" i="1" dirty="0"/>
              <a:t>38, 1132-1151</a:t>
            </a:r>
            <a:r>
              <a:rPr lang="fr-FR" sz="1600" b="1" i="1" dirty="0" smtClean="0"/>
              <a:t>.</a:t>
            </a:r>
          </a:p>
          <a:p>
            <a:pPr>
              <a:spcAft>
                <a:spcPts val="600"/>
              </a:spcAft>
            </a:pPr>
            <a:r>
              <a:rPr lang="en-US" sz="1600" dirty="0" smtClean="0"/>
              <a:t>Montgomery, M. T., C. A. Davis, T. Dunkerton, Z. Wang, C. S. Velden, R. D. Torn, S. J. Majumdar, F. Zhang, R. Smith, L. </a:t>
            </a:r>
            <a:r>
              <a:rPr lang="en-US" sz="1600" dirty="0" err="1" smtClean="0"/>
              <a:t>Bosart</a:t>
            </a:r>
            <a:r>
              <a:rPr lang="en-US" sz="1600" dirty="0" smtClean="0"/>
              <a:t>, M. Bell, J. </a:t>
            </a:r>
            <a:r>
              <a:rPr lang="en-US" sz="1600" dirty="0" err="1" smtClean="0"/>
              <a:t>Haase</a:t>
            </a:r>
            <a:r>
              <a:rPr lang="en-US" sz="1600" dirty="0" smtClean="0"/>
              <a:t> and M. </a:t>
            </a:r>
            <a:r>
              <a:rPr lang="en-US" sz="1600" dirty="0" err="1" smtClean="0"/>
              <a:t>Boothe</a:t>
            </a:r>
            <a:r>
              <a:rPr lang="en-US" sz="1600" dirty="0" smtClean="0"/>
              <a:t>. The Pre-Depression Investigation of Cloud Systems in the Tropics (PREDICT) Experiment: Scientific Basis, New Analysis Tools and Some First Results. </a:t>
            </a:r>
            <a:r>
              <a:rPr lang="en-US" sz="1600" i="1" dirty="0" smtClean="0"/>
              <a:t>Bull. Amer. Meteor. Soc.</a:t>
            </a:r>
            <a:r>
              <a:rPr lang="en-US" sz="1600" dirty="0" smtClean="0"/>
              <a:t>, Submitted.</a:t>
            </a:r>
          </a:p>
          <a:p>
            <a:pPr>
              <a:spcAft>
                <a:spcPts val="600"/>
              </a:spcAft>
            </a:pPr>
            <a:r>
              <a:rPr lang="en-US" sz="1600" dirty="0" smtClean="0"/>
              <a:t>Montgomery </a:t>
            </a:r>
            <a:r>
              <a:rPr lang="en-US" sz="1600" dirty="0"/>
              <a:t>and Smith, 2010: Tropical-Cyclone Formation: Theory and Idealized </a:t>
            </a:r>
            <a:r>
              <a:rPr lang="en-US" sz="1600" dirty="0" smtClean="0"/>
              <a:t>modeling. Topic </a:t>
            </a:r>
            <a:r>
              <a:rPr lang="en-US" sz="1600" dirty="0"/>
              <a:t>2.1 of Seventh International Workshop in Tropical Cyclones, 23 pp</a:t>
            </a:r>
            <a:r>
              <a:rPr lang="en-US" sz="1600" dirty="0" smtClean="0"/>
              <a:t>.; Workshop </a:t>
            </a:r>
            <a:r>
              <a:rPr lang="en-US" sz="1600" dirty="0"/>
              <a:t>held in November 2010 in La </a:t>
            </a:r>
            <a:r>
              <a:rPr lang="en-US" sz="1600" dirty="0" err="1"/>
              <a:t>ReUnion</a:t>
            </a:r>
            <a:r>
              <a:rPr lang="en-US" sz="1600" dirty="0"/>
              <a:t>. J. </a:t>
            </a:r>
            <a:r>
              <a:rPr lang="en-US" sz="1600" dirty="0" err="1"/>
              <a:t>Kepert</a:t>
            </a:r>
            <a:r>
              <a:rPr lang="en-US" sz="1600" dirty="0"/>
              <a:t> and J. Chan. Editors</a:t>
            </a:r>
            <a:r>
              <a:rPr lang="en-US" sz="1600" dirty="0" smtClean="0"/>
              <a:t>.</a:t>
            </a:r>
          </a:p>
          <a:p>
            <a:pPr>
              <a:spcAft>
                <a:spcPts val="600"/>
              </a:spcAft>
            </a:pPr>
            <a:r>
              <a:rPr lang="en-US" sz="1600" dirty="0" err="1"/>
              <a:t>Sippel</a:t>
            </a:r>
            <a:r>
              <a:rPr lang="en-US" sz="1600" dirty="0"/>
              <a:t>, J. A., and F. Zhang, 2008: Probabilistic evaluation of the dynamics and </a:t>
            </a:r>
            <a:r>
              <a:rPr lang="en-US" sz="1600" dirty="0" smtClean="0"/>
              <a:t>predictability of </a:t>
            </a:r>
            <a:r>
              <a:rPr lang="en-US" sz="1600" dirty="0"/>
              <a:t>tropical </a:t>
            </a:r>
            <a:r>
              <a:rPr lang="en-US" sz="1600" dirty="0" err="1"/>
              <a:t>cyclogenesis</a:t>
            </a:r>
            <a:r>
              <a:rPr lang="en-US" sz="1600" dirty="0"/>
              <a:t>. </a:t>
            </a:r>
            <a:r>
              <a:rPr lang="en-US" sz="1600" i="1" dirty="0"/>
              <a:t>J. Atmos. </a:t>
            </a:r>
            <a:r>
              <a:rPr lang="en-US" sz="1600" i="1" dirty="0" err="1"/>
              <a:t>Sci</a:t>
            </a:r>
            <a:r>
              <a:rPr lang="en-US" sz="1600" i="1" dirty="0"/>
              <a:t>,, </a:t>
            </a:r>
            <a:r>
              <a:rPr lang="en-US" sz="1600" b="1" i="1" dirty="0"/>
              <a:t>65, 3440–3459</a:t>
            </a:r>
            <a:r>
              <a:rPr lang="en-US" sz="1600" b="1" i="1" dirty="0" smtClean="0"/>
              <a:t>.</a:t>
            </a:r>
          </a:p>
          <a:p>
            <a:pPr>
              <a:spcAft>
                <a:spcPts val="600"/>
              </a:spcAft>
            </a:pPr>
            <a:r>
              <a:rPr lang="en-US" sz="1600" dirty="0"/>
              <a:t>Torn, R. D., and G. J. Hakim, 2008: Ensemble-based Sensitivity Analysis. </a:t>
            </a:r>
            <a:r>
              <a:rPr lang="en-US" sz="1600" i="1" dirty="0"/>
              <a:t>Mon. </a:t>
            </a:r>
            <a:r>
              <a:rPr lang="en-US" sz="1600" i="1" dirty="0" err="1" smtClean="0"/>
              <a:t>Wea</a:t>
            </a:r>
            <a:r>
              <a:rPr lang="en-US" sz="1600" i="1" dirty="0" smtClean="0"/>
              <a:t>. Rev</a:t>
            </a:r>
            <a:r>
              <a:rPr lang="en-US" sz="1600" i="1" dirty="0"/>
              <a:t>., </a:t>
            </a:r>
            <a:r>
              <a:rPr lang="en-US" sz="1600" b="1" i="1" dirty="0"/>
              <a:t>136, 663–677.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428572" y="198437"/>
            <a:ext cx="4286856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762000" y="4800600"/>
            <a:ext cx="80772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Co-moving </a:t>
            </a:r>
            <a:r>
              <a:rPr lang="en-US" dirty="0"/>
              <a:t>streamlines (white) and regions of positive OW </a:t>
            </a:r>
            <a:r>
              <a:rPr lang="en-US" dirty="0" smtClean="0"/>
              <a:t>with cyclonic </a:t>
            </a:r>
            <a:r>
              <a:rPr lang="en-US" dirty="0"/>
              <a:t>vorticity (light-blue and purple, color bar units of 10−9 </a:t>
            </a:r>
            <a:r>
              <a:rPr lang="en-US" i="1" dirty="0"/>
              <a:t>s−2 ) at 700 hPa </a:t>
            </a:r>
            <a:r>
              <a:rPr lang="en-US" i="1" dirty="0" smtClean="0"/>
              <a:t>at </a:t>
            </a:r>
            <a:r>
              <a:rPr lang="en-US" dirty="0" smtClean="0"/>
              <a:t>12 </a:t>
            </a:r>
            <a:r>
              <a:rPr lang="en-US" dirty="0"/>
              <a:t>UTC 22 September derived from the ECMWF analysis. Superposed on </a:t>
            </a:r>
            <a:r>
              <a:rPr lang="en-US" dirty="0" smtClean="0"/>
              <a:t>these fields </a:t>
            </a:r>
            <a:r>
              <a:rPr lang="en-US" dirty="0"/>
              <a:t>are AMSR-E 89 GHz brightness temperatures (units of K, green, </a:t>
            </a:r>
            <a:r>
              <a:rPr lang="en-US" dirty="0" smtClean="0"/>
              <a:t>yellow and </a:t>
            </a:r>
            <a:r>
              <a:rPr lang="en-US" dirty="0"/>
              <a:t>red) from the 1818 UTC overpass. The pouch sweet spot defined by </a:t>
            </a:r>
            <a:r>
              <a:rPr lang="en-US" dirty="0" smtClean="0"/>
              <a:t>the intersection </a:t>
            </a:r>
            <a:r>
              <a:rPr lang="en-US" dirty="0"/>
              <a:t>of the trough axis (black curve) and critical latitude (CL, purple </a:t>
            </a:r>
            <a:r>
              <a:rPr lang="en-US" dirty="0" smtClean="0"/>
              <a:t>curve) is </a:t>
            </a:r>
            <a:r>
              <a:rPr lang="en-US" dirty="0"/>
              <a:t>highlighted by the black circle. AMSR-E brightness temperature is courtesy </a:t>
            </a:r>
            <a:r>
              <a:rPr lang="en-US" dirty="0" smtClean="0"/>
              <a:t>of NRL-Monterey</a:t>
            </a:r>
            <a:r>
              <a:rPr lang="en-US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PREDICT Dropsondes</a:t>
            </a:r>
            <a:endParaRPr lang="en-US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PREDICT </a:t>
            </a:r>
            <a:r>
              <a:rPr lang="en-US" dirty="0"/>
              <a:t>D</a:t>
            </a:r>
            <a:r>
              <a:rPr lang="en-US" dirty="0" smtClean="0"/>
              <a:t>ropsonde Missions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381000" y="1143000"/>
          <a:ext cx="2971800" cy="48463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3000"/>
                <a:gridCol w="1828800"/>
              </a:tblGrid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Aug 15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Trop. </a:t>
                      </a:r>
                      <a:r>
                        <a:rPr lang="en-US" dirty="0" err="1" smtClean="0"/>
                        <a:t>Fntl</a:t>
                      </a:r>
                      <a:r>
                        <a:rPr lang="en-US" dirty="0" smtClean="0"/>
                        <a:t>. Conv.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Aug 17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PGI27L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Aug 18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PGI27L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Aug </a:t>
                      </a:r>
                      <a:r>
                        <a:rPr lang="en-US" dirty="0" smtClean="0"/>
                        <a:t>21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PGI30L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Aug </a:t>
                      </a:r>
                      <a:r>
                        <a:rPr lang="en-US" dirty="0" smtClean="0"/>
                        <a:t>23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PGI30L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Aug </a:t>
                      </a:r>
                      <a:r>
                        <a:rPr lang="en-US" dirty="0" smtClean="0"/>
                        <a:t>30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pre- TS Fiona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Aug </a:t>
                      </a:r>
                      <a:r>
                        <a:rPr lang="en-US" dirty="0" smtClean="0"/>
                        <a:t>31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TS Fiona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TS Fiona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TS Gaston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PGI38L</a:t>
                      </a:r>
                      <a:r>
                        <a:rPr lang="en-US" baseline="0" dirty="0" smtClean="0"/>
                        <a:t> *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PGI38L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PGI38L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PGI38L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5791200" y="1143000"/>
          <a:ext cx="2971800" cy="48463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3000"/>
                <a:gridCol w="1828800"/>
              </a:tblGrid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10a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pre- H</a:t>
                      </a:r>
                      <a:r>
                        <a:rPr lang="en-US" baseline="0" dirty="0" smtClean="0"/>
                        <a:t> Karl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10b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pre- H</a:t>
                      </a:r>
                      <a:r>
                        <a:rPr lang="en-US" baseline="0" dirty="0" smtClean="0"/>
                        <a:t> Karl</a:t>
                      </a:r>
                      <a:endParaRPr lang="en-US" dirty="0" smtClean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11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pre- H</a:t>
                      </a:r>
                      <a:r>
                        <a:rPr lang="en-US" baseline="0" dirty="0" smtClean="0"/>
                        <a:t> Karl</a:t>
                      </a:r>
                      <a:endParaRPr lang="en-US" dirty="0" smtClean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pre- H</a:t>
                      </a:r>
                      <a:r>
                        <a:rPr lang="en-US" baseline="0" dirty="0" smtClean="0"/>
                        <a:t> Karl</a:t>
                      </a:r>
                      <a:endParaRPr lang="en-US" dirty="0" smtClean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13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pre- H</a:t>
                      </a:r>
                      <a:r>
                        <a:rPr lang="en-US" baseline="0" dirty="0" smtClean="0"/>
                        <a:t> Karl</a:t>
                      </a:r>
                      <a:endParaRPr lang="en-US" dirty="0" smtClean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14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pre- H</a:t>
                      </a:r>
                      <a:r>
                        <a:rPr lang="en-US" baseline="0" dirty="0" smtClean="0"/>
                        <a:t> Karl</a:t>
                      </a:r>
                      <a:endParaRPr lang="en-US" dirty="0" smtClean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pre</a:t>
                      </a:r>
                      <a:r>
                        <a:rPr lang="en-US" baseline="0" dirty="0" smtClean="0"/>
                        <a:t>- TS Matthew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21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pre</a:t>
                      </a:r>
                      <a:r>
                        <a:rPr lang="en-US" baseline="0" dirty="0" smtClean="0"/>
                        <a:t>- TS Matthew</a:t>
                      </a:r>
                      <a:endParaRPr lang="en-US" dirty="0" smtClean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22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pre</a:t>
                      </a:r>
                      <a:r>
                        <a:rPr lang="en-US" baseline="0" dirty="0" smtClean="0"/>
                        <a:t>- TS Matthew</a:t>
                      </a:r>
                      <a:endParaRPr lang="en-US" dirty="0" smtClean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24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aseline="0" dirty="0" smtClean="0"/>
                        <a:t>TS Matthew</a:t>
                      </a:r>
                      <a:endParaRPr lang="en-US" dirty="0" smtClean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27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pre</a:t>
                      </a:r>
                      <a:r>
                        <a:rPr lang="en-US" baseline="0" dirty="0" smtClean="0"/>
                        <a:t>- TS Nicole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28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TS Nicole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30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pre-</a:t>
                      </a:r>
                      <a:r>
                        <a:rPr lang="en-US" baseline="0" dirty="0" smtClean="0"/>
                        <a:t> H Otto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295400" y="6096000"/>
            <a:ext cx="38320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* post-Gaston, expected to re-develop but did not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686800" cy="609600"/>
          </a:xfrm>
        </p:spPr>
        <p:txBody>
          <a:bodyPr>
            <a:noAutofit/>
          </a:bodyPr>
          <a:lstStyle/>
          <a:p>
            <a:r>
              <a:rPr lang="en-US" sz="2400" dirty="0" smtClean="0"/>
              <a:t>Take a “mean” environmental profile of genesis </a:t>
            </a:r>
            <a:r>
              <a:rPr lang="en-US" sz="2400" dirty="0" err="1" smtClean="0"/>
              <a:t>vs</a:t>
            </a:r>
            <a:r>
              <a:rPr lang="en-US" sz="2400" dirty="0" smtClean="0"/>
              <a:t> non-genesis cases</a:t>
            </a:r>
            <a:endParaRPr lang="en-US" sz="24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69571" y="914400"/>
            <a:ext cx="520485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81000" y="5638800"/>
            <a:ext cx="8458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Q: Can we do this?</a:t>
            </a:r>
          </a:p>
          <a:p>
            <a:r>
              <a:rPr lang="en-US" dirty="0" smtClean="0"/>
              <a:t>A: Since PREDICT dropsondes are co-located with, and distributed (reasonably) evenly about, a center of circulation, comparison of mean environments should have “meaning”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15962"/>
          </a:xfrm>
        </p:spPr>
        <p:txBody>
          <a:bodyPr>
            <a:normAutofit/>
          </a:bodyPr>
          <a:lstStyle/>
          <a:p>
            <a:r>
              <a:rPr lang="en-US" sz="2800" dirty="0" smtClean="0"/>
              <a:t>Genesis vs. non-genesis?... Or take it a step further?</a:t>
            </a:r>
            <a:endParaRPr lang="en-US" sz="2800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381000" y="1143000"/>
          <a:ext cx="2971800" cy="48463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3000"/>
                <a:gridCol w="1828800"/>
              </a:tblGrid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Aug 15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Trop. </a:t>
                      </a:r>
                      <a:r>
                        <a:rPr lang="en-US" dirty="0" err="1" smtClean="0"/>
                        <a:t>Fntl</a:t>
                      </a:r>
                      <a:r>
                        <a:rPr lang="en-US" dirty="0" smtClean="0"/>
                        <a:t>. Conv.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Aug 17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PGI27L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Aug 18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PGI27L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Aug </a:t>
                      </a:r>
                      <a:r>
                        <a:rPr lang="en-US" dirty="0" smtClean="0"/>
                        <a:t>21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PGI30L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Aug </a:t>
                      </a:r>
                      <a:r>
                        <a:rPr lang="en-US" dirty="0" smtClean="0"/>
                        <a:t>23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PGI30L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Aug </a:t>
                      </a:r>
                      <a:r>
                        <a:rPr lang="en-US" dirty="0" smtClean="0"/>
                        <a:t>30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pre- TS Fiona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Aug </a:t>
                      </a:r>
                      <a:r>
                        <a:rPr lang="en-US" dirty="0" smtClean="0"/>
                        <a:t>31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TS Fiona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TS Fiona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TS Gaston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PGI38L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PGI38L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PGI38L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PGI38L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5791200" y="1143000"/>
          <a:ext cx="2971800" cy="48463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3000"/>
                <a:gridCol w="1828800"/>
              </a:tblGrid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10a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pre- H</a:t>
                      </a:r>
                      <a:r>
                        <a:rPr lang="en-US" baseline="0" dirty="0" smtClean="0"/>
                        <a:t> Karl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10b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pre- H</a:t>
                      </a:r>
                      <a:r>
                        <a:rPr lang="en-US" baseline="0" dirty="0" smtClean="0"/>
                        <a:t> Karl</a:t>
                      </a:r>
                      <a:endParaRPr lang="en-US" dirty="0" smtClean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11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pre- H</a:t>
                      </a:r>
                      <a:r>
                        <a:rPr lang="en-US" baseline="0" dirty="0" smtClean="0"/>
                        <a:t> Karl</a:t>
                      </a:r>
                      <a:endParaRPr lang="en-US" dirty="0" smtClean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pre- H</a:t>
                      </a:r>
                      <a:r>
                        <a:rPr lang="en-US" baseline="0" dirty="0" smtClean="0"/>
                        <a:t> Karl</a:t>
                      </a:r>
                      <a:endParaRPr lang="en-US" dirty="0" smtClean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13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pre- H</a:t>
                      </a:r>
                      <a:r>
                        <a:rPr lang="en-US" baseline="0" dirty="0" smtClean="0"/>
                        <a:t> Karl</a:t>
                      </a:r>
                      <a:endParaRPr lang="en-US" dirty="0" smtClean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14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pre- H</a:t>
                      </a:r>
                      <a:r>
                        <a:rPr lang="en-US" baseline="0" dirty="0" smtClean="0"/>
                        <a:t> Karl</a:t>
                      </a:r>
                      <a:endParaRPr lang="en-US" dirty="0" smtClean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pre</a:t>
                      </a:r>
                      <a:r>
                        <a:rPr lang="en-US" baseline="0" dirty="0" smtClean="0"/>
                        <a:t>- TS Matthew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21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pre</a:t>
                      </a:r>
                      <a:r>
                        <a:rPr lang="en-US" baseline="0" dirty="0" smtClean="0"/>
                        <a:t>- TS Matthew</a:t>
                      </a:r>
                      <a:endParaRPr lang="en-US" dirty="0" smtClean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22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pre</a:t>
                      </a:r>
                      <a:r>
                        <a:rPr lang="en-US" baseline="0" dirty="0" smtClean="0"/>
                        <a:t>- TS Matthew</a:t>
                      </a:r>
                      <a:endParaRPr lang="en-US" dirty="0" smtClean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24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aseline="0" dirty="0" smtClean="0"/>
                        <a:t>TS Matthew</a:t>
                      </a:r>
                      <a:endParaRPr lang="en-US" dirty="0" smtClean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27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pre</a:t>
                      </a:r>
                      <a:r>
                        <a:rPr lang="en-US" baseline="0" dirty="0" smtClean="0"/>
                        <a:t>- TS Nicole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28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TS Nicole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30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pre-</a:t>
                      </a:r>
                      <a:r>
                        <a:rPr lang="en-US" baseline="0" dirty="0" smtClean="0"/>
                        <a:t> H Otto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381000" y="1143000"/>
          <a:ext cx="2971800" cy="48463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3000"/>
                <a:gridCol w="1828800"/>
              </a:tblGrid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Aug 15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Trop. </a:t>
                      </a:r>
                      <a:r>
                        <a:rPr lang="en-US" dirty="0" err="1" smtClean="0"/>
                        <a:t>Fntl</a:t>
                      </a:r>
                      <a:r>
                        <a:rPr lang="en-US" dirty="0" smtClean="0"/>
                        <a:t>. Conv.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Aug 17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PGI27L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Aug 18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PGI27L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Aug </a:t>
                      </a:r>
                      <a:r>
                        <a:rPr lang="en-US" dirty="0" smtClean="0"/>
                        <a:t>21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PGI30L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Aug </a:t>
                      </a:r>
                      <a:r>
                        <a:rPr lang="en-US" dirty="0" smtClean="0"/>
                        <a:t>23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PGI30L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Aug </a:t>
                      </a:r>
                      <a:r>
                        <a:rPr lang="en-US" dirty="0" smtClean="0"/>
                        <a:t>30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pre- TS Fiona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Aug </a:t>
                      </a:r>
                      <a:r>
                        <a:rPr lang="en-US" dirty="0" smtClean="0"/>
                        <a:t>31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TS Fiona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TS Fiona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TS Gaston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3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PGI38L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5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PGI38L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6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PGI38L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7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PGI38L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5791200" y="1143000"/>
          <a:ext cx="2971800" cy="48463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3000"/>
                <a:gridCol w="1828800"/>
              </a:tblGrid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10a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pre- H</a:t>
                      </a:r>
                      <a:r>
                        <a:rPr lang="en-US" baseline="0" dirty="0" smtClean="0"/>
                        <a:t> Karl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10b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pre- H</a:t>
                      </a:r>
                      <a:r>
                        <a:rPr lang="en-US" baseline="0" dirty="0" smtClean="0"/>
                        <a:t> Karl</a:t>
                      </a:r>
                      <a:endParaRPr lang="en-US" dirty="0" smtClean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11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pre- H</a:t>
                      </a:r>
                      <a:r>
                        <a:rPr lang="en-US" baseline="0" dirty="0" smtClean="0"/>
                        <a:t> Karl</a:t>
                      </a:r>
                      <a:endParaRPr lang="en-US" dirty="0" smtClean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pre- H</a:t>
                      </a:r>
                      <a:r>
                        <a:rPr lang="en-US" baseline="0" dirty="0" smtClean="0"/>
                        <a:t> Karl</a:t>
                      </a:r>
                      <a:endParaRPr lang="en-US" dirty="0" smtClean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13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pre- H</a:t>
                      </a:r>
                      <a:r>
                        <a:rPr lang="en-US" baseline="0" dirty="0" smtClean="0"/>
                        <a:t> Karl</a:t>
                      </a:r>
                      <a:endParaRPr lang="en-US" dirty="0" smtClean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14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pre- H</a:t>
                      </a:r>
                      <a:r>
                        <a:rPr lang="en-US" baseline="0" dirty="0" smtClean="0"/>
                        <a:t> Karl</a:t>
                      </a:r>
                      <a:endParaRPr lang="en-US" dirty="0" smtClean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pre</a:t>
                      </a:r>
                      <a:r>
                        <a:rPr lang="en-US" baseline="0" dirty="0" smtClean="0"/>
                        <a:t>- TS Matthew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21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pre</a:t>
                      </a:r>
                      <a:r>
                        <a:rPr lang="en-US" baseline="0" dirty="0" smtClean="0"/>
                        <a:t>- TS Matthew</a:t>
                      </a:r>
                      <a:endParaRPr lang="en-US" dirty="0" smtClean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22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pre</a:t>
                      </a:r>
                      <a:r>
                        <a:rPr lang="en-US" baseline="0" dirty="0" smtClean="0"/>
                        <a:t>- TS Matthew</a:t>
                      </a:r>
                      <a:endParaRPr lang="en-US" dirty="0" smtClean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24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aseline="0" dirty="0" smtClean="0"/>
                        <a:t>TS Matthew</a:t>
                      </a:r>
                      <a:endParaRPr lang="en-US" dirty="0" smtClean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27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pre</a:t>
                      </a:r>
                      <a:r>
                        <a:rPr lang="en-US" baseline="0" dirty="0" smtClean="0"/>
                        <a:t>- TS Nicole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28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TS Nicole</a:t>
                      </a:r>
                      <a:endParaRPr lang="en-US" dirty="0"/>
                    </a:p>
                  </a:txBody>
                  <a:tcPr/>
                </a:tc>
              </a:tr>
              <a:tr h="372794">
                <a:tc>
                  <a:txBody>
                    <a:bodyPr/>
                    <a:lstStyle/>
                    <a:p>
                      <a:r>
                        <a:rPr lang="en-US" dirty="0" smtClean="0"/>
                        <a:t>Sep 30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pre-</a:t>
                      </a:r>
                      <a:r>
                        <a:rPr lang="en-US" baseline="0" dirty="0" smtClean="0"/>
                        <a:t> H Otto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733800" y="2962870"/>
            <a:ext cx="1905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Invest regions that failed to develop: “non-genesis”</a:t>
            </a:r>
            <a:endParaRPr lang="en-US" dirty="0"/>
          </a:p>
        </p:txBody>
      </p:sp>
      <p:cxnSp>
        <p:nvCxnSpPr>
          <p:cNvPr id="16" name="Straight Arrow Connector 15"/>
          <p:cNvCxnSpPr/>
          <p:nvPr/>
        </p:nvCxnSpPr>
        <p:spPr>
          <a:xfrm rot="10800000">
            <a:off x="3429000" y="2133600"/>
            <a:ext cx="1066800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10800000">
            <a:off x="3429000" y="1752600"/>
            <a:ext cx="1066800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rot="10800000">
            <a:off x="3429000" y="2436811"/>
            <a:ext cx="1066800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rot="10800000">
            <a:off x="3429000" y="2817811"/>
            <a:ext cx="1066800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rot="10800000">
            <a:off x="3429000" y="4722811"/>
            <a:ext cx="1066800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10800000">
            <a:off x="3429000" y="5103811"/>
            <a:ext cx="1066800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rot="10800000">
            <a:off x="3429000" y="5484811"/>
            <a:ext cx="1066800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rot="10800000">
            <a:off x="3429000" y="5865811"/>
            <a:ext cx="1066800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rot="5400000">
            <a:off x="3886200" y="2362200"/>
            <a:ext cx="1219200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rot="5400000">
            <a:off x="3505200" y="4876800"/>
            <a:ext cx="1981200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</TotalTime>
  <Words>2256</Words>
  <Application>Microsoft Office PowerPoint</Application>
  <PresentationFormat>On-screen Show (4:3)</PresentationFormat>
  <Paragraphs>552</Paragraphs>
  <Slides>33</Slides>
  <Notes>0</Notes>
  <HiddenSlides>2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Office Theme</vt:lpstr>
      <vt:lpstr>“PREDICT” The field campaign, dropsondes, and early results</vt:lpstr>
      <vt:lpstr>PREDICT Domain</vt:lpstr>
      <vt:lpstr>Slide 3</vt:lpstr>
      <vt:lpstr>Slide 4</vt:lpstr>
      <vt:lpstr>PREDICT Dropsondes</vt:lpstr>
      <vt:lpstr>PREDICT Dropsonde Missions</vt:lpstr>
      <vt:lpstr>Take a “mean” environmental profile of genesis vs non-genesis cases</vt:lpstr>
      <vt:lpstr>Genesis vs. non-genesis?... Or take it a step further?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Conclusions</vt:lpstr>
      <vt:lpstr>Conclusions</vt:lpstr>
      <vt:lpstr>Slide 30</vt:lpstr>
      <vt:lpstr>Slide 31</vt:lpstr>
      <vt:lpstr>Slide 32</vt:lpstr>
      <vt:lpstr>References</vt:lpstr>
    </vt:vector>
  </TitlesOfParts>
  <Company>RSMAS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Will Komaromi</dc:creator>
  <cp:lastModifiedBy>Will Komaromi</cp:lastModifiedBy>
  <cp:revision>33</cp:revision>
  <dcterms:created xsi:type="dcterms:W3CDTF">2011-04-18T01:43:24Z</dcterms:created>
  <dcterms:modified xsi:type="dcterms:W3CDTF">2011-04-18T06:06:12Z</dcterms:modified>
</cp:coreProperties>
</file>